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73" r:id="rId4"/>
    <p:sldId id="258" r:id="rId5"/>
    <p:sldId id="276" r:id="rId6"/>
    <p:sldId id="275" r:id="rId7"/>
    <p:sldId id="272" r:id="rId8"/>
    <p:sldId id="262" r:id="rId9"/>
    <p:sldId id="263" r:id="rId10"/>
    <p:sldId id="266" r:id="rId11"/>
    <p:sldId id="265" r:id="rId12"/>
    <p:sldId id="268" r:id="rId13"/>
    <p:sldId id="269" r:id="rId14"/>
    <p:sldId id="274" r:id="rId15"/>
    <p:sldId id="270" r:id="rId16"/>
    <p:sldId id="271" r:id="rId17"/>
    <p:sldId id="25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 xmlns:p14="http://schemas.microsoft.com/office/powerpoint/2010/main" xmlns=""/>
    </p:ext>
    <p:ext uri="{EFAFB233-063F-42B5-8137-9DF3F51BA10A}">
      <p15:sldGuideLst xmlns:p15="http://schemas.microsoft.com/office/powerpoint/2012/main" xmlns:p14="http://schemas.microsoft.com/office/powerpoint/2010/main" xmlns="">
        <p15:guide id="0" pos="3832" userDrawn="1">
          <p15:clr>
            <a:srgbClr val="A4A3A4"/>
          </p15:clr>
        </p15:guide>
        <p15:guide id="1" orient="horz" pos="21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4660"/>
  </p:normalViewPr>
  <p:slideViewPr>
    <p:cSldViewPr snapToGrid="0" snapToObjects="1" showGuides="1">
      <p:cViewPr>
        <p:scale>
          <a:sx n="106" d="100"/>
          <a:sy n="106" d="100"/>
        </p:scale>
        <p:origin x="-56" y="-188"/>
      </p:cViewPr>
      <p:guideLst>
        <p:guide orient="horz" pos="2165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orient="horz" pos="2165"/>
        <p:guide pos="38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8305" cy="360235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705" cy="46037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10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11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8305" cy="360235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705" cy="46037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12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8305" cy="360235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705" cy="46037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13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8305" cy="360235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705" cy="46037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14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8305" cy="360235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705" cy="46037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15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8305" cy="360235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705" cy="46037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16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17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2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8305" cy="360235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705" cy="46037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3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4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5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6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8305" cy="360235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705" cy="46037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7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8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 lang="ko-KR" altLang="en-US"/>
                  <a:t>9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15/11/2022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3" name="도형 2"/>
          <p:cNvSpPr>
            <a:spLocks/>
          </p:cNvSpPr>
          <p:nvPr/>
        </p:nvSpPr>
        <p:spPr>
          <a:xfrm>
            <a:off x="-1270" y="-16510"/>
            <a:ext cx="12190095" cy="6878320"/>
          </a:xfrm>
          <a:prstGeom prst="rect">
            <a:avLst/>
          </a:prstGeom>
          <a:gradFill rotWithShape="1">
            <a:gsLst>
              <a:gs pos="32000">
                <a:schemeClr val="tx1">
                  <a:alpha val="80000"/>
                </a:schemeClr>
              </a:gs>
              <a:gs pos="63000">
                <a:schemeClr val="tx1">
                  <a:alpha val="51000"/>
                </a:schemeClr>
              </a:gs>
              <a:gs pos="87000">
                <a:schemeClr val="tx1">
                  <a:alpha val="45000"/>
                </a:schemeClr>
              </a:gs>
            </a:gsLst>
            <a:lin ang="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6"/>
          <p:cNvSpPr txBox="1">
            <a:spLocks/>
          </p:cNvSpPr>
          <p:nvPr/>
        </p:nvSpPr>
        <p:spPr>
          <a:xfrm>
            <a:off x="878840" y="2562225"/>
            <a:ext cx="8380095" cy="5245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Machine Learning Mini Project </a:t>
            </a:r>
            <a:endParaRPr lang="ko-KR" altLang="en-US" sz="2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5" name="텍스트 상자 8"/>
          <p:cNvSpPr txBox="1">
            <a:spLocks/>
          </p:cNvSpPr>
          <p:nvPr/>
        </p:nvSpPr>
        <p:spPr>
          <a:xfrm>
            <a:off x="859790" y="3134360"/>
            <a:ext cx="11010265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 b="0" i="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PUBG Finish Placement Prediction</a:t>
            </a:r>
            <a:endParaRPr lang="ko-KR" altLang="en-US" sz="80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6" name="텍스트 상자 9"/>
          <p:cNvSpPr txBox="1">
            <a:spLocks/>
          </p:cNvSpPr>
          <p:nvPr/>
        </p:nvSpPr>
        <p:spPr>
          <a:xfrm>
            <a:off x="6346825" y="6496050"/>
            <a:ext cx="58439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 : 류지웅, 마준호, 박찬수, 이상규, 이성혁</a:t>
            </a:r>
            <a:endParaRPr lang="ko-KR" altLang="en-US" sz="18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7" name="도형 160"/>
          <p:cNvSpPr>
            <a:spLocks/>
          </p:cNvSpPr>
          <p:nvPr/>
        </p:nvSpPr>
        <p:spPr>
          <a:xfrm>
            <a:off x="671830" y="2626995"/>
            <a:ext cx="100965" cy="1234440"/>
          </a:xfrm>
          <a:prstGeom prst="round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LSH/AppData/Roaming/PolarisOffice9/ETemp/7316_23766064/fImage319470172633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" t="7713" r="67" b="79433"/>
          <a:stretch>
            <a:fillRect/>
          </a:stretch>
        </p:blipFill>
        <p:spPr>
          <a:xfrm>
            <a:off x="-16510" y="0"/>
            <a:ext cx="12208510" cy="833120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-11430" y="0"/>
            <a:ext cx="12202795" cy="919480"/>
          </a:xfrm>
          <a:prstGeom prst="rect">
            <a:avLst/>
          </a:prstGeom>
          <a:solidFill>
            <a:schemeClr val="tx1">
              <a:alpha val="7379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1440" y="57150"/>
            <a:ext cx="10824845" cy="52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800" b="0" i="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PUBG Finish Placement Prediction</a:t>
            </a:r>
            <a:endParaRPr lang="ko-KR" altLang="en-US" sz="2800" b="0" i="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1229340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1514455" y="311785"/>
            <a:ext cx="229235" cy="229235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808460" y="311785"/>
            <a:ext cx="229235" cy="229235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-8255" y="596900"/>
            <a:ext cx="12198985" cy="6261735"/>
          </a:xfrm>
          <a:prstGeom prst="round2SameRect">
            <a:avLst>
              <a:gd name="adj1" fmla="val 3086"/>
              <a:gd name="adj2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0935335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814685" y="18415"/>
            <a:ext cx="1367790" cy="309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1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14325" y="784225"/>
            <a:ext cx="299656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2. Feature Engineering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96900" y="1206500"/>
            <a:ext cx="24295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solidFill>
                  <a:srgbClr val="333F50"/>
                </a:solidFill>
                <a:latin typeface="에스코어 드림 4 Regular" charset="0"/>
                <a:ea typeface="에스코어 드림 4 Regular" charset="0"/>
              </a:rPr>
              <a:t>(3) VIF</a:t>
            </a:r>
            <a:endParaRPr lang="ko-KR" altLang="en-US" sz="1600">
              <a:solidFill>
                <a:srgbClr val="333F50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1" name="도형 29"/>
          <p:cNvSpPr>
            <a:spLocks/>
          </p:cNvSpPr>
          <p:nvPr/>
        </p:nvSpPr>
        <p:spPr>
          <a:xfrm>
            <a:off x="418465" y="1696720"/>
            <a:ext cx="2597785" cy="372745"/>
          </a:xfrm>
          <a:prstGeom prst="snip2SameRect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30"/>
          <p:cNvSpPr>
            <a:spLocks/>
          </p:cNvSpPr>
          <p:nvPr/>
        </p:nvSpPr>
        <p:spPr>
          <a:xfrm>
            <a:off x="3158490" y="1699260"/>
            <a:ext cx="2597785" cy="372745"/>
          </a:xfrm>
          <a:prstGeom prst="snip2SameRect">
            <a:avLst/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8"/>
          <p:cNvSpPr txBox="1">
            <a:spLocks/>
          </p:cNvSpPr>
          <p:nvPr/>
        </p:nvSpPr>
        <p:spPr>
          <a:xfrm>
            <a:off x="545465" y="1705610"/>
            <a:ext cx="23215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VIF Factor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4" name="텍스트 상자 39"/>
          <p:cNvSpPr txBox="1">
            <a:spLocks/>
          </p:cNvSpPr>
          <p:nvPr/>
        </p:nvSpPr>
        <p:spPr>
          <a:xfrm>
            <a:off x="3310255" y="1691005"/>
            <a:ext cx="23215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Features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5" name="텍스트 상자 40"/>
          <p:cNvSpPr txBox="1">
            <a:spLocks/>
          </p:cNvSpPr>
          <p:nvPr/>
        </p:nvSpPr>
        <p:spPr>
          <a:xfrm>
            <a:off x="415925" y="212153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6.57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6" name="텍스트 상자 41"/>
          <p:cNvSpPr txBox="1">
            <a:spLocks/>
          </p:cNvSpPr>
          <p:nvPr/>
        </p:nvSpPr>
        <p:spPr>
          <a:xfrm>
            <a:off x="3169285" y="211264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damageDealt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7" name="텍스트 상자 42"/>
          <p:cNvSpPr txBox="1">
            <a:spLocks/>
          </p:cNvSpPr>
          <p:nvPr/>
        </p:nvSpPr>
        <p:spPr>
          <a:xfrm>
            <a:off x="415925" y="241617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4.92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8" name="텍스트 상자 43"/>
          <p:cNvSpPr txBox="1">
            <a:spLocks/>
          </p:cNvSpPr>
          <p:nvPr/>
        </p:nvSpPr>
        <p:spPr>
          <a:xfrm>
            <a:off x="3169285" y="240728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weaponsAcquired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9" name="텍스트 상자 44"/>
          <p:cNvSpPr txBox="1">
            <a:spLocks/>
          </p:cNvSpPr>
          <p:nvPr/>
        </p:nvSpPr>
        <p:spPr>
          <a:xfrm>
            <a:off x="415925" y="271018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4.39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0" name="텍스트 상자 45"/>
          <p:cNvSpPr txBox="1">
            <a:spLocks/>
          </p:cNvSpPr>
          <p:nvPr/>
        </p:nvSpPr>
        <p:spPr>
          <a:xfrm>
            <a:off x="3169285" y="270129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walkDistance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1" name="텍스트 상자 47"/>
          <p:cNvSpPr txBox="1">
            <a:spLocks/>
          </p:cNvSpPr>
          <p:nvPr/>
        </p:nvSpPr>
        <p:spPr>
          <a:xfrm>
            <a:off x="415925" y="300482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3.87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2" name="텍스트 상자 48"/>
          <p:cNvSpPr txBox="1">
            <a:spLocks/>
          </p:cNvSpPr>
          <p:nvPr/>
        </p:nvSpPr>
        <p:spPr>
          <a:xfrm>
            <a:off x="3169285" y="299593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DBNOs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3" name="텍스트 상자 49"/>
          <p:cNvSpPr txBox="1">
            <a:spLocks/>
          </p:cNvSpPr>
          <p:nvPr/>
        </p:nvSpPr>
        <p:spPr>
          <a:xfrm>
            <a:off x="424815" y="329946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3.68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4" name="텍스트 상자 50"/>
          <p:cNvSpPr txBox="1">
            <a:spLocks/>
          </p:cNvSpPr>
          <p:nvPr/>
        </p:nvSpPr>
        <p:spPr>
          <a:xfrm>
            <a:off x="3178175" y="329057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killStreaks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5" name="텍스트 상자 51"/>
          <p:cNvSpPr txBox="1">
            <a:spLocks/>
          </p:cNvSpPr>
          <p:nvPr/>
        </p:nvSpPr>
        <p:spPr>
          <a:xfrm>
            <a:off x="415925" y="359346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3.27	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6" name="텍스트 상자 52"/>
          <p:cNvSpPr txBox="1">
            <a:spLocks/>
          </p:cNvSpPr>
          <p:nvPr/>
        </p:nvSpPr>
        <p:spPr>
          <a:xfrm>
            <a:off x="3169285" y="358521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boosts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7" name="텍스트 상자 53"/>
          <p:cNvSpPr txBox="1">
            <a:spLocks/>
          </p:cNvSpPr>
          <p:nvPr/>
        </p:nvSpPr>
        <p:spPr>
          <a:xfrm>
            <a:off x="415925" y="388874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2.95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8" name="텍스트 상자 54"/>
          <p:cNvSpPr txBox="1">
            <a:spLocks/>
          </p:cNvSpPr>
          <p:nvPr/>
        </p:nvSpPr>
        <p:spPr>
          <a:xfrm>
            <a:off x="3169285" y="387921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numGroups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9" name="텍스트 상자 55"/>
          <p:cNvSpPr txBox="1">
            <a:spLocks/>
          </p:cNvSpPr>
          <p:nvPr/>
        </p:nvSpPr>
        <p:spPr>
          <a:xfrm>
            <a:off x="415925" y="418274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2.80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0" name="텍스트 상자 56"/>
          <p:cNvSpPr txBox="1">
            <a:spLocks/>
          </p:cNvSpPr>
          <p:nvPr/>
        </p:nvSpPr>
        <p:spPr>
          <a:xfrm>
            <a:off x="3169285" y="417385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matchType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1" name="텍스트 상자 57"/>
          <p:cNvSpPr txBox="1">
            <a:spLocks/>
          </p:cNvSpPr>
          <p:nvPr/>
        </p:nvSpPr>
        <p:spPr>
          <a:xfrm>
            <a:off x="415925" y="447675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2.04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2" name="텍스트 상자 58"/>
          <p:cNvSpPr txBox="1">
            <a:spLocks/>
          </p:cNvSpPr>
          <p:nvPr/>
        </p:nvSpPr>
        <p:spPr>
          <a:xfrm>
            <a:off x="3169285" y="446786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longestKill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3" name="텍스트 상자 59"/>
          <p:cNvSpPr txBox="1">
            <a:spLocks/>
          </p:cNvSpPr>
          <p:nvPr/>
        </p:nvSpPr>
        <p:spPr>
          <a:xfrm>
            <a:off x="415925" y="477075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1.89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4" name="텍스트 상자 60"/>
          <p:cNvSpPr txBox="1">
            <a:spLocks/>
          </p:cNvSpPr>
          <p:nvPr/>
        </p:nvSpPr>
        <p:spPr>
          <a:xfrm>
            <a:off x="3169285" y="476250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headshotKills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5" name="텍스트 상자 61"/>
          <p:cNvSpPr txBox="1">
            <a:spLocks/>
          </p:cNvSpPr>
          <p:nvPr/>
        </p:nvSpPr>
        <p:spPr>
          <a:xfrm>
            <a:off x="415925" y="506603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1.87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6" name="텍스트 상자 62"/>
          <p:cNvSpPr txBox="1">
            <a:spLocks/>
          </p:cNvSpPr>
          <p:nvPr/>
        </p:nvSpPr>
        <p:spPr>
          <a:xfrm>
            <a:off x="3169285" y="505714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heals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7" name="텍스트 상자 63"/>
          <p:cNvSpPr txBox="1">
            <a:spLocks/>
          </p:cNvSpPr>
          <p:nvPr/>
        </p:nvSpPr>
        <p:spPr>
          <a:xfrm>
            <a:off x="415925" y="536003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1.59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8" name="텍스트 상자 64"/>
          <p:cNvSpPr txBox="1">
            <a:spLocks/>
          </p:cNvSpPr>
          <p:nvPr/>
        </p:nvSpPr>
        <p:spPr>
          <a:xfrm>
            <a:off x="3169285" y="535114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killPoints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9" name="텍스트 상자 65"/>
          <p:cNvSpPr txBox="1">
            <a:spLocks/>
          </p:cNvSpPr>
          <p:nvPr/>
        </p:nvSpPr>
        <p:spPr>
          <a:xfrm>
            <a:off x="415925" y="565404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1.44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60" name="텍스트 상자 66"/>
          <p:cNvSpPr txBox="1">
            <a:spLocks/>
          </p:cNvSpPr>
          <p:nvPr/>
        </p:nvSpPr>
        <p:spPr>
          <a:xfrm>
            <a:off x="3169285" y="564578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assists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61" name="텍스트 상자 67"/>
          <p:cNvSpPr txBox="1">
            <a:spLocks/>
          </p:cNvSpPr>
          <p:nvPr/>
        </p:nvSpPr>
        <p:spPr>
          <a:xfrm>
            <a:off x="415925" y="595439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1.42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62" name="텍스트 상자 68"/>
          <p:cNvSpPr txBox="1">
            <a:spLocks/>
          </p:cNvSpPr>
          <p:nvPr/>
        </p:nvSpPr>
        <p:spPr>
          <a:xfrm>
            <a:off x="3178175" y="5945505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rideDistance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63" name="텍스트 상자 69"/>
          <p:cNvSpPr txBox="1">
            <a:spLocks/>
          </p:cNvSpPr>
          <p:nvPr/>
        </p:nvSpPr>
        <p:spPr>
          <a:xfrm>
            <a:off x="415925" y="627507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1.31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64" name="텍스트 상자 70"/>
          <p:cNvSpPr txBox="1">
            <a:spLocks/>
          </p:cNvSpPr>
          <p:nvPr/>
        </p:nvSpPr>
        <p:spPr>
          <a:xfrm>
            <a:off x="3169285" y="6266180"/>
            <a:ext cx="25634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>
                <a:latin typeface="에스코어 드림 4 Regular" charset="0"/>
                <a:ea typeface="에스코어 드림 4 Regular" charset="0"/>
              </a:rPr>
              <a:t>revives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65" name="텍스트 상자 77"/>
          <p:cNvSpPr txBox="1">
            <a:spLocks/>
          </p:cNvSpPr>
          <p:nvPr/>
        </p:nvSpPr>
        <p:spPr>
          <a:xfrm>
            <a:off x="1546225" y="6393815"/>
            <a:ext cx="15074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...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6" name="텍스트 상자 78"/>
          <p:cNvSpPr txBox="1">
            <a:spLocks/>
          </p:cNvSpPr>
          <p:nvPr/>
        </p:nvSpPr>
        <p:spPr>
          <a:xfrm>
            <a:off x="4280535" y="6380480"/>
            <a:ext cx="15074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...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도형 79"/>
          <p:cNvSpPr>
            <a:spLocks/>
          </p:cNvSpPr>
          <p:nvPr/>
        </p:nvSpPr>
        <p:spPr>
          <a:xfrm>
            <a:off x="3178175" y="2061210"/>
            <a:ext cx="2572385" cy="4650105"/>
          </a:xfrm>
          <a:prstGeom prst="rect">
            <a:avLst/>
          </a:prstGeom>
          <a:noFill/>
          <a:ln w="28575" cap="flat" cmpd="sng">
            <a:solidFill>
              <a:srgbClr val="F1C40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도형 83"/>
          <p:cNvSpPr>
            <a:spLocks/>
          </p:cNvSpPr>
          <p:nvPr/>
        </p:nvSpPr>
        <p:spPr>
          <a:xfrm>
            <a:off x="431165" y="2067560"/>
            <a:ext cx="2574290" cy="4650105"/>
          </a:xfrm>
          <a:prstGeom prst="rect">
            <a:avLst/>
          </a:prstGeom>
          <a:noFill/>
          <a:ln w="28575" cap="flat" cmpd="sng">
            <a:solidFill>
              <a:srgbClr val="203864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0" name="도형 130"/>
          <p:cNvSpPr>
            <a:spLocks/>
          </p:cNvSpPr>
          <p:nvPr/>
        </p:nvSpPr>
        <p:spPr>
          <a:xfrm>
            <a:off x="6096000" y="590550"/>
            <a:ext cx="6096635" cy="6268085"/>
          </a:xfrm>
          <a:prstGeom prst="round1Rect">
            <a:avLst>
              <a:gd name="adj" fmla="val 3444"/>
            </a:avLst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120"/>
          <p:cNvSpPr txBox="1">
            <a:spLocks/>
          </p:cNvSpPr>
          <p:nvPr/>
        </p:nvSpPr>
        <p:spPr>
          <a:xfrm>
            <a:off x="10598785" y="5598795"/>
            <a:ext cx="24041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0.81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89" name="텍스트 상자 124"/>
          <p:cNvSpPr txBox="1">
            <a:spLocks/>
          </p:cNvSpPr>
          <p:nvPr/>
        </p:nvSpPr>
        <p:spPr>
          <a:xfrm>
            <a:off x="9992995" y="1712595"/>
            <a:ext cx="2104390" cy="12001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>
              <a:lnSpc>
                <a:spcPct val="150000"/>
              </a:lnSpc>
              <a:buFontTx/>
              <a:buNone/>
            </a:pPr>
            <a:r>
              <a:rPr sz="1600">
                <a:latin typeface="에스코어 드림 4 Regular" charset="0"/>
                <a:ea typeface="에스코어 드림 4 Regular" charset="0"/>
              </a:rPr>
              <a:t>독립적인 Features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  <a:p>
            <a:pPr marL="0" indent="0" algn="ctr" hangingPunct="1">
              <a:lnSpc>
                <a:spcPct val="150000"/>
              </a:lnSpc>
              <a:buFontTx/>
              <a:buNone/>
            </a:pPr>
            <a:r>
              <a:rPr sz="1600">
                <a:latin typeface="에스코어 드림 4 Regular" charset="0"/>
                <a:ea typeface="에스코어 드림 4 Regular" charset="0"/>
              </a:rPr>
              <a:t>모델학습 과적합의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  <a:p>
            <a:pPr marL="0" indent="0" algn="ctr" hangingPunct="1">
              <a:lnSpc>
                <a:spcPct val="150000"/>
              </a:lnSpc>
              <a:buFontTx/>
              <a:buNone/>
            </a:pPr>
            <a:r>
              <a:rPr sz="1600">
                <a:latin typeface="에스코어 드림 4 Regular" charset="0"/>
                <a:ea typeface="에스코어 드림 4 Regular" charset="0"/>
              </a:rPr>
              <a:t>원인은 아닐 것이다.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6436360" y="922020"/>
            <a:ext cx="31337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독립적인 Features Top 5 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6436360" y="3917950"/>
            <a:ext cx="35572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상관관계가 높은 Features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5842635" y="3206115"/>
            <a:ext cx="487680" cy="437515"/>
          </a:xfrm>
          <a:prstGeom prst="roundRect">
            <a:avLst/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Black Han Sans" charset="0"/>
                <a:ea typeface="Black Han Sans" charset="0"/>
              </a:rPr>
              <a:t>&gt;</a:t>
            </a:r>
            <a:endParaRPr lang="ko-KR" altLang="en-US" sz="1800">
              <a:solidFill>
                <a:schemeClr val="tx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69" name="텍스트 상자 104"/>
          <p:cNvSpPr txBox="1">
            <a:spLocks/>
          </p:cNvSpPr>
          <p:nvPr/>
        </p:nvSpPr>
        <p:spPr>
          <a:xfrm>
            <a:off x="6879590" y="4437380"/>
            <a:ext cx="24041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winPoints - killPoints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70" name="텍스트 상자 105"/>
          <p:cNvSpPr txBox="1">
            <a:spLocks/>
          </p:cNvSpPr>
          <p:nvPr/>
        </p:nvSpPr>
        <p:spPr>
          <a:xfrm>
            <a:off x="6875145" y="4820920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MaxPlace - numGroups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71" name="텍스트 상자 106"/>
          <p:cNvSpPr txBox="1">
            <a:spLocks/>
          </p:cNvSpPr>
          <p:nvPr/>
        </p:nvSpPr>
        <p:spPr>
          <a:xfrm>
            <a:off x="6879590" y="5203825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Kills - damageDealt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72" name="텍스트 상자 107"/>
          <p:cNvSpPr txBox="1">
            <a:spLocks/>
          </p:cNvSpPr>
          <p:nvPr/>
        </p:nvSpPr>
        <p:spPr>
          <a:xfrm>
            <a:off x="6875145" y="5587365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Kills - killStreaks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73" name="텍스트 상자 108"/>
          <p:cNvSpPr txBox="1">
            <a:spLocks/>
          </p:cNvSpPr>
          <p:nvPr/>
        </p:nvSpPr>
        <p:spPr>
          <a:xfrm>
            <a:off x="6884035" y="5978525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DBNOs - damageDealt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75" name="텍스트 상자 110"/>
          <p:cNvSpPr txBox="1">
            <a:spLocks/>
          </p:cNvSpPr>
          <p:nvPr/>
        </p:nvSpPr>
        <p:spPr>
          <a:xfrm>
            <a:off x="6268720" y="1310005"/>
            <a:ext cx="3086735" cy="17849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1000">
                <a:solidFill>
                  <a:schemeClr val="bg1"/>
                </a:solidFill>
                <a:latin typeface="Noto Sans KR Light" charset="0"/>
                <a:ea typeface="Noto Sans KR Light" charset="0"/>
              </a:rPr>
              <a:t>(</a:t>
            </a:r>
            <a:endParaRPr lang="ko-KR" altLang="en-US" sz="11000">
              <a:solidFill>
                <a:schemeClr val="bg1"/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76" name="텍스트 상자 111"/>
          <p:cNvSpPr txBox="1">
            <a:spLocks/>
          </p:cNvSpPr>
          <p:nvPr/>
        </p:nvSpPr>
        <p:spPr>
          <a:xfrm>
            <a:off x="6873240" y="1391920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roadKills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77" name="텍스트 상자 112"/>
          <p:cNvSpPr txBox="1">
            <a:spLocks/>
          </p:cNvSpPr>
          <p:nvPr/>
        </p:nvSpPr>
        <p:spPr>
          <a:xfrm>
            <a:off x="6868795" y="1775460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vehicleDestroys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78" name="텍스트 상자 113"/>
          <p:cNvSpPr txBox="1">
            <a:spLocks/>
          </p:cNvSpPr>
          <p:nvPr/>
        </p:nvSpPr>
        <p:spPr>
          <a:xfrm>
            <a:off x="6873240" y="2158365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teamKills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79" name="텍스트 상자 114"/>
          <p:cNvSpPr txBox="1">
            <a:spLocks/>
          </p:cNvSpPr>
          <p:nvPr/>
        </p:nvSpPr>
        <p:spPr>
          <a:xfrm>
            <a:off x="6868795" y="2541905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swimDistance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80" name="텍스트 상자 115"/>
          <p:cNvSpPr txBox="1">
            <a:spLocks/>
          </p:cNvSpPr>
          <p:nvPr/>
        </p:nvSpPr>
        <p:spPr>
          <a:xfrm>
            <a:off x="6877685" y="2933065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revives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81" name="도형 116"/>
          <p:cNvSpPr>
            <a:spLocks/>
          </p:cNvSpPr>
          <p:nvPr/>
        </p:nvSpPr>
        <p:spPr>
          <a:xfrm>
            <a:off x="9405620" y="2092325"/>
            <a:ext cx="487680" cy="437515"/>
          </a:xfrm>
          <a:prstGeom prst="roundRect">
            <a:avLst/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Black Han Sans" charset="0"/>
                <a:ea typeface="Black Han Sans" charset="0"/>
              </a:rPr>
              <a:t>&gt;</a:t>
            </a:r>
            <a:endParaRPr lang="ko-KR" altLang="en-US" sz="1800">
              <a:solidFill>
                <a:schemeClr val="tx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82" name="텍스트 상자 117"/>
          <p:cNvSpPr txBox="1">
            <a:spLocks/>
          </p:cNvSpPr>
          <p:nvPr/>
        </p:nvSpPr>
        <p:spPr>
          <a:xfrm>
            <a:off x="10597515" y="4448175"/>
            <a:ext cx="24041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0.98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83" name="텍스트 상자 118"/>
          <p:cNvSpPr txBox="1">
            <a:spLocks/>
          </p:cNvSpPr>
          <p:nvPr/>
        </p:nvSpPr>
        <p:spPr>
          <a:xfrm>
            <a:off x="10595610" y="4831715"/>
            <a:ext cx="24041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1.00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84" name="텍스트 상자 119"/>
          <p:cNvSpPr txBox="1">
            <a:spLocks/>
          </p:cNvSpPr>
          <p:nvPr/>
        </p:nvSpPr>
        <p:spPr>
          <a:xfrm>
            <a:off x="10593070" y="5215255"/>
            <a:ext cx="24041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0.88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86" name="텍스트 상자 121"/>
          <p:cNvSpPr txBox="1">
            <a:spLocks/>
          </p:cNvSpPr>
          <p:nvPr/>
        </p:nvSpPr>
        <p:spPr>
          <a:xfrm>
            <a:off x="10596880" y="5990590"/>
            <a:ext cx="24041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0.75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87" name="도형 122"/>
          <p:cNvSpPr>
            <a:spLocks/>
          </p:cNvSpPr>
          <p:nvPr/>
        </p:nvSpPr>
        <p:spPr>
          <a:xfrm>
            <a:off x="9481820" y="5160010"/>
            <a:ext cx="487680" cy="437515"/>
          </a:xfrm>
          <a:prstGeom prst="roundRect">
            <a:avLst/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Black Han Sans" charset="0"/>
                <a:ea typeface="Black Han Sans" charset="0"/>
              </a:rPr>
              <a:t>&gt;</a:t>
            </a:r>
            <a:endParaRPr lang="ko-KR" altLang="en-US" sz="1800">
              <a:solidFill>
                <a:schemeClr val="tx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88" name="텍스트 상자 123"/>
          <p:cNvSpPr txBox="1">
            <a:spLocks/>
          </p:cNvSpPr>
          <p:nvPr/>
        </p:nvSpPr>
        <p:spPr>
          <a:xfrm>
            <a:off x="6280150" y="4377690"/>
            <a:ext cx="3086735" cy="17849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1000">
                <a:solidFill>
                  <a:schemeClr val="bg1"/>
                </a:solidFill>
                <a:latin typeface="Noto Sans KR Light" charset="0"/>
                <a:ea typeface="Noto Sans KR Light" charset="0"/>
              </a:rPr>
              <a:t>(</a:t>
            </a:r>
            <a:endParaRPr lang="ko-KR" altLang="en-US" sz="11000">
              <a:solidFill>
                <a:schemeClr val="bg1"/>
              </a:solidFill>
              <a:latin typeface="Noto Sans KR Light" charset="0"/>
              <a:ea typeface="Noto Sans KR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2752725" y="-13970"/>
            <a:ext cx="9439910" cy="6872605"/>
          </a:xfrm>
          <a:prstGeom prst="round2SameRect">
            <a:avLst>
              <a:gd name="adj1" fmla="val 0"/>
              <a:gd name="adj2" fmla="val 0"/>
            </a:avLst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32"/>
          <p:cNvSpPr>
            <a:spLocks/>
          </p:cNvSpPr>
          <p:nvPr/>
        </p:nvSpPr>
        <p:spPr>
          <a:xfrm>
            <a:off x="-3411220" y="-15240"/>
            <a:ext cx="9542780" cy="9295765"/>
          </a:xfrm>
          <a:prstGeom prst="hexagon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61315" y="1938655"/>
            <a:ext cx="299656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3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Modeling</a:t>
            </a:r>
            <a:endParaRPr lang="ko-KR" altLang="en-US" sz="3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3" name="텍스트 상자 80"/>
          <p:cNvSpPr txBox="1">
            <a:spLocks/>
          </p:cNvSpPr>
          <p:nvPr/>
        </p:nvSpPr>
        <p:spPr>
          <a:xfrm>
            <a:off x="514985" y="3145155"/>
            <a:ext cx="31337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Random Forest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4" name="텍스트 상자 81"/>
          <p:cNvSpPr txBox="1">
            <a:spLocks/>
          </p:cNvSpPr>
          <p:nvPr/>
        </p:nvSpPr>
        <p:spPr>
          <a:xfrm>
            <a:off x="200025" y="3746500"/>
            <a:ext cx="31337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LightGBM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7" name="텍스트 상자 139"/>
          <p:cNvSpPr txBox="1">
            <a:spLocks/>
          </p:cNvSpPr>
          <p:nvPr/>
        </p:nvSpPr>
        <p:spPr>
          <a:xfrm>
            <a:off x="351155" y="268605"/>
            <a:ext cx="2996565" cy="163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0000" u="sng">
                <a:solidFill>
                  <a:srgbClr val="F1C406"/>
                </a:solidFill>
                <a:latin typeface="Noto Sans KR Black" charset="0"/>
                <a:ea typeface="Noto Sans KR Black" charset="0"/>
              </a:rPr>
              <a:t>3</a:t>
            </a:r>
            <a:endParaRPr lang="ko-KR" altLang="en-US" sz="10000" u="sng">
              <a:solidFill>
                <a:srgbClr val="F1C406"/>
              </a:solidFill>
              <a:latin typeface="Noto Sans KR Black" charset="0"/>
              <a:ea typeface="Noto Sans KR Black" charset="0"/>
            </a:endParaRPr>
          </a:p>
        </p:txBody>
      </p:sp>
      <p:cxnSp>
        <p:nvCxnSpPr>
          <p:cNvPr id="28" name="도형 149"/>
          <p:cNvCxnSpPr/>
          <p:nvPr/>
        </p:nvCxnSpPr>
        <p:spPr>
          <a:xfrm>
            <a:off x="734695" y="2655570"/>
            <a:ext cx="2263140" cy="635"/>
          </a:xfrm>
          <a:prstGeom prst="line">
            <a:avLst/>
          </a:prstGeom>
          <a:ln w="28575" cap="flat" cmpd="sng">
            <a:solidFill>
              <a:schemeClr val="bg1">
                <a:alpha val="10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156"/>
          <p:cNvSpPr txBox="1">
            <a:spLocks/>
          </p:cNvSpPr>
          <p:nvPr/>
        </p:nvSpPr>
        <p:spPr>
          <a:xfrm>
            <a:off x="688340" y="6066155"/>
            <a:ext cx="225933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2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30" name="도형 157"/>
          <p:cNvSpPr>
            <a:spLocks/>
          </p:cNvSpPr>
          <p:nvPr/>
        </p:nvSpPr>
        <p:spPr>
          <a:xfrm>
            <a:off x="748030" y="3244215"/>
            <a:ext cx="144780" cy="14478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158"/>
          <p:cNvSpPr>
            <a:spLocks/>
          </p:cNvSpPr>
          <p:nvPr/>
        </p:nvSpPr>
        <p:spPr>
          <a:xfrm>
            <a:off x="760095" y="3853180"/>
            <a:ext cx="144780" cy="14478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160"/>
          <p:cNvSpPr txBox="1">
            <a:spLocks/>
          </p:cNvSpPr>
          <p:nvPr/>
        </p:nvSpPr>
        <p:spPr>
          <a:xfrm>
            <a:off x="1129665" y="4344035"/>
            <a:ext cx="31337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Optuna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3" name="도형 161"/>
          <p:cNvSpPr>
            <a:spLocks/>
          </p:cNvSpPr>
          <p:nvPr/>
        </p:nvSpPr>
        <p:spPr>
          <a:xfrm>
            <a:off x="772160" y="4460240"/>
            <a:ext cx="144780" cy="14478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LSH/AppData/Roaming/PolarisOffice9/ETemp/7316_23766064/fImage319470172633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" t="7713" r="67" b="79433"/>
          <a:stretch>
            <a:fillRect/>
          </a:stretch>
        </p:blipFill>
        <p:spPr>
          <a:xfrm>
            <a:off x="-16510" y="0"/>
            <a:ext cx="12208510" cy="833120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-11430" y="0"/>
            <a:ext cx="12202795" cy="919480"/>
          </a:xfrm>
          <a:prstGeom prst="rect">
            <a:avLst/>
          </a:prstGeom>
          <a:solidFill>
            <a:schemeClr val="tx1">
              <a:alpha val="7379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1440" y="57150"/>
            <a:ext cx="10824845" cy="52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800" b="0" i="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PUBG Finish Placement Prediction</a:t>
            </a:r>
            <a:endParaRPr lang="ko-KR" altLang="en-US" sz="2800" b="0" i="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1229340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1514455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808460" y="311785"/>
            <a:ext cx="229235" cy="229235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-8255" y="596900"/>
            <a:ext cx="12198985" cy="6261735"/>
          </a:xfrm>
          <a:prstGeom prst="round2SameRect">
            <a:avLst>
              <a:gd name="adj1" fmla="val 3086"/>
              <a:gd name="adj2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0935335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814685" y="18415"/>
            <a:ext cx="1367790" cy="309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1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14325" y="741045"/>
            <a:ext cx="299656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3. Modeling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96900" y="1163320"/>
            <a:ext cx="24295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solidFill>
                  <a:srgbClr val="333F50"/>
                </a:solidFill>
                <a:latin typeface="에스코어 드림 4 Regular" charset="0"/>
                <a:ea typeface="에스코어 드림 4 Regular" charset="0"/>
              </a:rPr>
              <a:t>(1) Random Forest</a:t>
            </a:r>
            <a:endParaRPr lang="ko-KR" altLang="en-US" sz="1600">
              <a:solidFill>
                <a:srgbClr val="333F50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5" name="도형 343"/>
          <p:cNvSpPr>
            <a:spLocks/>
          </p:cNvSpPr>
          <p:nvPr/>
        </p:nvSpPr>
        <p:spPr>
          <a:xfrm rot="5400000">
            <a:off x="382270" y="1580515"/>
            <a:ext cx="1983740" cy="2084705"/>
          </a:xfrm>
          <a:prstGeom prst="chevron">
            <a:avLst>
              <a:gd name="adj" fmla="val 33439"/>
            </a:avLst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6" name="도형 344"/>
          <p:cNvSpPr>
            <a:spLocks/>
          </p:cNvSpPr>
          <p:nvPr/>
        </p:nvSpPr>
        <p:spPr>
          <a:xfrm rot="5400000">
            <a:off x="382270" y="2991485"/>
            <a:ext cx="1983740" cy="2084705"/>
          </a:xfrm>
          <a:prstGeom prst="chevron">
            <a:avLst>
              <a:gd name="adj" fmla="val 33439"/>
            </a:avLst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7" name="도형 345"/>
          <p:cNvSpPr>
            <a:spLocks/>
          </p:cNvSpPr>
          <p:nvPr/>
        </p:nvSpPr>
        <p:spPr>
          <a:xfrm rot="5400000">
            <a:off x="382270" y="4432935"/>
            <a:ext cx="1985010" cy="2084705"/>
          </a:xfrm>
          <a:prstGeom prst="chevron">
            <a:avLst>
              <a:gd name="adj" fmla="val 33439"/>
            </a:avLst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346"/>
          <p:cNvSpPr txBox="1">
            <a:spLocks/>
          </p:cNvSpPr>
          <p:nvPr/>
        </p:nvSpPr>
        <p:spPr>
          <a:xfrm>
            <a:off x="277495" y="2506980"/>
            <a:ext cx="217106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0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Random Forest</a:t>
            </a:r>
            <a:endParaRPr lang="ko-KR" altLang="en-US" sz="20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59" name="텍스트 상자 347"/>
          <p:cNvSpPr txBox="1">
            <a:spLocks/>
          </p:cNvSpPr>
          <p:nvPr/>
        </p:nvSpPr>
        <p:spPr>
          <a:xfrm>
            <a:off x="314960" y="3994150"/>
            <a:ext cx="211582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0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Optuna</a:t>
            </a:r>
            <a:endParaRPr lang="ko-KR" altLang="en-US" sz="20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60" name="텍스트 상자 348"/>
          <p:cNvSpPr txBox="1">
            <a:spLocks/>
          </p:cNvSpPr>
          <p:nvPr/>
        </p:nvSpPr>
        <p:spPr>
          <a:xfrm>
            <a:off x="316865" y="5404485"/>
            <a:ext cx="211582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0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MAE Score</a:t>
            </a:r>
            <a:endParaRPr lang="ko-KR" altLang="en-US" sz="20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cxnSp>
        <p:nvCxnSpPr>
          <p:cNvPr id="61" name="도형 349"/>
          <p:cNvCxnSpPr/>
          <p:nvPr/>
        </p:nvCxnSpPr>
        <p:spPr>
          <a:xfrm>
            <a:off x="2574925" y="3986530"/>
            <a:ext cx="706755" cy="1905"/>
          </a:xfrm>
          <a:prstGeom prst="straightConnector1">
            <a:avLst/>
          </a:prstGeom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ys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도형 350"/>
          <p:cNvCxnSpPr/>
          <p:nvPr/>
        </p:nvCxnSpPr>
        <p:spPr>
          <a:xfrm>
            <a:off x="2551430" y="5618480"/>
            <a:ext cx="744855" cy="1905"/>
          </a:xfrm>
          <a:prstGeom prst="straightConnector1">
            <a:avLst/>
          </a:prstGeom>
          <a:ln w="28575" cap="flat" cmpd="sng">
            <a:solidFill>
              <a:srgbClr val="F1C406">
                <a:alpha val="100000"/>
              </a:srgbClr>
            </a:solidFill>
            <a:prstDash val="sys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도형 351"/>
          <p:cNvCxnSpPr/>
          <p:nvPr/>
        </p:nvCxnSpPr>
        <p:spPr>
          <a:xfrm flipV="1">
            <a:off x="2497455" y="2115820"/>
            <a:ext cx="815975" cy="1905"/>
          </a:xfrm>
          <a:prstGeom prst="straightConnector1">
            <a:avLst/>
          </a:prstGeom>
          <a:ln w="28575" cap="flat" cmpd="sng">
            <a:solidFill>
              <a:srgbClr val="203864">
                <a:alpha val="100000"/>
              </a:srgbClr>
            </a:solidFill>
            <a:prstDash val="sys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상자 352"/>
          <p:cNvSpPr txBox="1">
            <a:spLocks/>
          </p:cNvSpPr>
          <p:nvPr/>
        </p:nvSpPr>
        <p:spPr>
          <a:xfrm>
            <a:off x="3694430" y="1787525"/>
            <a:ext cx="2572385" cy="659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600">
                <a:latin typeface="에스코어 드림 4 Regular" charset="0"/>
                <a:ea typeface="에스코어 드림 4 Regular" charset="0"/>
              </a:rPr>
              <a:t>Train Score : 0.0336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600">
                <a:latin typeface="에스코어 드림 4 Regular" charset="0"/>
                <a:ea typeface="에스코어 드림 4 Regular" charset="0"/>
              </a:rPr>
              <a:t>Val Score : 0.0904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65" name="텍스트 상자 353"/>
          <p:cNvSpPr txBox="1">
            <a:spLocks/>
          </p:cNvSpPr>
          <p:nvPr/>
        </p:nvSpPr>
        <p:spPr>
          <a:xfrm>
            <a:off x="3420110" y="1771015"/>
            <a:ext cx="68516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600">
                <a:solidFill>
                  <a:srgbClr val="203864"/>
                </a:solidFill>
                <a:latin typeface="Noto Sans KR Light" charset="0"/>
                <a:ea typeface="Noto Sans KR Light" charset="0"/>
              </a:rPr>
              <a:t>(</a:t>
            </a:r>
            <a:endParaRPr lang="ko-KR" altLang="en-US" sz="3600">
              <a:solidFill>
                <a:srgbClr val="203864"/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66" name="텍스트 상자 354"/>
          <p:cNvSpPr txBox="1">
            <a:spLocks/>
          </p:cNvSpPr>
          <p:nvPr/>
        </p:nvSpPr>
        <p:spPr>
          <a:xfrm>
            <a:off x="3723640" y="5292090"/>
            <a:ext cx="2572385" cy="659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600">
                <a:latin typeface="에스코어 드림 4 Regular" charset="0"/>
                <a:ea typeface="에스코어 드림 4 Regular" charset="0"/>
              </a:rPr>
              <a:t>Train Score : 0.0645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600">
                <a:latin typeface="에스코어 드림 4 Regular" charset="0"/>
                <a:ea typeface="에스코어 드림 4 Regular" charset="0"/>
              </a:rPr>
              <a:t>Val Score : 0.0893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67" name="텍스트 상자 355"/>
          <p:cNvSpPr txBox="1">
            <a:spLocks/>
          </p:cNvSpPr>
          <p:nvPr/>
        </p:nvSpPr>
        <p:spPr>
          <a:xfrm>
            <a:off x="3407410" y="5275580"/>
            <a:ext cx="68516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600">
                <a:solidFill>
                  <a:srgbClr val="F1C406"/>
                </a:solidFill>
                <a:latin typeface="Noto Sans KR Light" charset="0"/>
                <a:ea typeface="Noto Sans KR Light" charset="0"/>
              </a:rPr>
              <a:t>(</a:t>
            </a:r>
            <a:endParaRPr lang="ko-KR" altLang="en-US" sz="3600">
              <a:solidFill>
                <a:srgbClr val="F1C406"/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68" name="텍스트 상자 356"/>
          <p:cNvSpPr txBox="1">
            <a:spLocks/>
          </p:cNvSpPr>
          <p:nvPr/>
        </p:nvSpPr>
        <p:spPr>
          <a:xfrm>
            <a:off x="3693160" y="2695575"/>
            <a:ext cx="26073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Noto Sans KR Black" charset="0"/>
                <a:ea typeface="Noto Sans KR Black" charset="0"/>
              </a:rPr>
              <a:t>K-Fold (K =5)</a:t>
            </a:r>
            <a:endParaRPr lang="ko-KR" altLang="en-US" sz="1800">
              <a:latin typeface="Noto Sans KR Black" charset="0"/>
              <a:ea typeface="Noto Sans KR Black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69" name="텍스트 상자 357"/>
          <p:cNvSpPr txBox="1">
            <a:spLocks/>
          </p:cNvSpPr>
          <p:nvPr/>
        </p:nvSpPr>
        <p:spPr>
          <a:xfrm>
            <a:off x="4029710" y="3084830"/>
            <a:ext cx="1283335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n_trials = 20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70" name="도형 358"/>
          <p:cNvSpPr>
            <a:spLocks/>
          </p:cNvSpPr>
          <p:nvPr/>
        </p:nvSpPr>
        <p:spPr>
          <a:xfrm>
            <a:off x="3815080" y="3177540"/>
            <a:ext cx="108585" cy="10858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1" name="텍스트 상자 359"/>
          <p:cNvSpPr txBox="1">
            <a:spLocks/>
          </p:cNvSpPr>
          <p:nvPr/>
        </p:nvSpPr>
        <p:spPr>
          <a:xfrm>
            <a:off x="3853180" y="3415665"/>
            <a:ext cx="2718435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Max_depth = 24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72" name="텍스트 상자 360"/>
          <p:cNvSpPr txBox="1">
            <a:spLocks/>
          </p:cNvSpPr>
          <p:nvPr/>
        </p:nvSpPr>
        <p:spPr>
          <a:xfrm>
            <a:off x="3853180" y="3851910"/>
            <a:ext cx="2718435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Random_state = 7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73" name="텍스트 상자 361"/>
          <p:cNvSpPr txBox="1">
            <a:spLocks/>
          </p:cNvSpPr>
          <p:nvPr/>
        </p:nvSpPr>
        <p:spPr>
          <a:xfrm>
            <a:off x="3853180" y="4293235"/>
            <a:ext cx="2718435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Max_features = log2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74" name="텍스트 상자 362"/>
          <p:cNvSpPr txBox="1">
            <a:spLocks/>
          </p:cNvSpPr>
          <p:nvPr/>
        </p:nvSpPr>
        <p:spPr>
          <a:xfrm>
            <a:off x="3853180" y="4730115"/>
            <a:ext cx="2718435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N_ estimators = 199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75" name="텍스트 상자 363"/>
          <p:cNvSpPr txBox="1">
            <a:spLocks/>
          </p:cNvSpPr>
          <p:nvPr/>
        </p:nvSpPr>
        <p:spPr>
          <a:xfrm>
            <a:off x="3228340" y="3208020"/>
            <a:ext cx="685165" cy="17849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1000">
                <a:solidFill>
                  <a:schemeClr val="accent5">
                    <a:lumMod val="40000"/>
                    <a:lumOff val="60000"/>
                  </a:schemeClr>
                </a:solidFill>
                <a:latin typeface="Noto Sans KR Light" charset="0"/>
                <a:ea typeface="Noto Sans KR Light" charset="0"/>
              </a:rPr>
              <a:t>(</a:t>
            </a:r>
            <a:endParaRPr lang="ko-KR" altLang="en-US" sz="11000">
              <a:solidFill>
                <a:schemeClr val="accent5">
                  <a:lumMod val="40000"/>
                  <a:lumOff val="60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76" name="그림 373" descr="C:/Users/LSH/AppData/Roaming/PolarisOffice9/ETemp/7316_23766064/fImage26723763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" r="15455"/>
          <a:stretch>
            <a:fillRect/>
          </a:stretch>
        </p:blipFill>
        <p:spPr>
          <a:xfrm>
            <a:off x="6078855" y="805180"/>
            <a:ext cx="5663565" cy="3074670"/>
          </a:xfrm>
          <a:prstGeom prst="rect">
            <a:avLst/>
          </a:prstGeom>
          <a:noFill/>
        </p:spPr>
      </p:pic>
      <p:pic>
        <p:nvPicPr>
          <p:cNvPr id="77" name="그림 374" descr="C:/Users/LSH/AppData/Roaming/PolarisOffice9/ETemp/7316_23766064/fImage25945764696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4890" y="3437255"/>
            <a:ext cx="6078855" cy="3259455"/>
          </a:xfrm>
          <a:prstGeom prst="rect">
            <a:avLst/>
          </a:prstGeom>
          <a:noFill/>
        </p:spPr>
      </p:pic>
      <p:pic>
        <p:nvPicPr>
          <p:cNvPr id="42" name="그림 258" descr="C:/Users/LSH/AppData/Roaming/PolarisOffice9/ETemp/7316_23766064/fImage28974674446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1" t="19273" b="63896"/>
          <a:stretch>
            <a:fillRect/>
          </a:stretch>
        </p:blipFill>
        <p:spPr>
          <a:xfrm>
            <a:off x="10763250" y="917575"/>
            <a:ext cx="998220" cy="4597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LSH/AppData/Roaming/PolarisOffice9/ETemp/7316_23766064/fImage319470172633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" t="7713" r="67" b="79433"/>
          <a:stretch>
            <a:fillRect/>
          </a:stretch>
        </p:blipFill>
        <p:spPr>
          <a:xfrm>
            <a:off x="-16510" y="0"/>
            <a:ext cx="12208510" cy="833120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-11430" y="0"/>
            <a:ext cx="12202795" cy="919480"/>
          </a:xfrm>
          <a:prstGeom prst="rect">
            <a:avLst/>
          </a:prstGeom>
          <a:solidFill>
            <a:schemeClr val="tx1">
              <a:alpha val="7379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1440" y="57150"/>
            <a:ext cx="10824845" cy="52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800" b="0" i="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PUBG Finish Placement Prediction</a:t>
            </a:r>
            <a:endParaRPr lang="ko-KR" altLang="en-US" sz="2800" b="0" i="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1229340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1514455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808460" y="311785"/>
            <a:ext cx="229235" cy="229235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-8255" y="596900"/>
            <a:ext cx="12198985" cy="6261735"/>
          </a:xfrm>
          <a:prstGeom prst="round2SameRect">
            <a:avLst>
              <a:gd name="adj1" fmla="val 3086"/>
              <a:gd name="adj2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0935335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814685" y="18415"/>
            <a:ext cx="1367790" cy="309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1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14325" y="742950"/>
            <a:ext cx="299656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3. Modeling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96900" y="1165225"/>
            <a:ext cx="24295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solidFill>
                  <a:srgbClr val="333F50"/>
                </a:solidFill>
                <a:latin typeface="에스코어 드림 4 Regular" charset="0"/>
                <a:ea typeface="에스코어 드림 4 Regular" charset="0"/>
              </a:rPr>
              <a:t>(2) LightGBM</a:t>
            </a:r>
            <a:endParaRPr lang="ko-KR" altLang="en-US" sz="1600">
              <a:solidFill>
                <a:srgbClr val="333F50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25" name="도형 215"/>
          <p:cNvSpPr>
            <a:spLocks/>
          </p:cNvSpPr>
          <p:nvPr/>
        </p:nvSpPr>
        <p:spPr>
          <a:xfrm rot="5400000">
            <a:off x="382270" y="1580515"/>
            <a:ext cx="1983740" cy="2084705"/>
          </a:xfrm>
          <a:prstGeom prst="chevron">
            <a:avLst>
              <a:gd name="adj" fmla="val 33439"/>
            </a:avLst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19"/>
          <p:cNvSpPr>
            <a:spLocks/>
          </p:cNvSpPr>
          <p:nvPr/>
        </p:nvSpPr>
        <p:spPr>
          <a:xfrm rot="5400000">
            <a:off x="382270" y="2991485"/>
            <a:ext cx="1983740" cy="2084705"/>
          </a:xfrm>
          <a:prstGeom prst="chevron">
            <a:avLst>
              <a:gd name="adj" fmla="val 33439"/>
            </a:avLst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20"/>
          <p:cNvSpPr>
            <a:spLocks/>
          </p:cNvSpPr>
          <p:nvPr/>
        </p:nvSpPr>
        <p:spPr>
          <a:xfrm rot="5400000">
            <a:off x="382270" y="4432935"/>
            <a:ext cx="1985010" cy="2084705"/>
          </a:xfrm>
          <a:prstGeom prst="chevron">
            <a:avLst>
              <a:gd name="adj" fmla="val 33439"/>
            </a:avLst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16"/>
          <p:cNvSpPr txBox="1">
            <a:spLocks/>
          </p:cNvSpPr>
          <p:nvPr/>
        </p:nvSpPr>
        <p:spPr>
          <a:xfrm>
            <a:off x="315595" y="2506980"/>
            <a:ext cx="211582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0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LightGBM</a:t>
            </a:r>
            <a:endParaRPr lang="ko-KR" altLang="en-US" sz="20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7" name="텍스트 상자 217"/>
          <p:cNvSpPr txBox="1">
            <a:spLocks/>
          </p:cNvSpPr>
          <p:nvPr/>
        </p:nvSpPr>
        <p:spPr>
          <a:xfrm>
            <a:off x="314960" y="3994150"/>
            <a:ext cx="211582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0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Optuna</a:t>
            </a:r>
            <a:endParaRPr lang="ko-KR" altLang="en-US" sz="20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8" name="텍스트 상자 218"/>
          <p:cNvSpPr txBox="1">
            <a:spLocks/>
          </p:cNvSpPr>
          <p:nvPr/>
        </p:nvSpPr>
        <p:spPr>
          <a:xfrm>
            <a:off x="316865" y="5404485"/>
            <a:ext cx="211582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0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MAE Score</a:t>
            </a:r>
            <a:endParaRPr lang="ko-KR" altLang="en-US" sz="20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cxnSp>
        <p:nvCxnSpPr>
          <p:cNvPr id="33" name="도형 279"/>
          <p:cNvCxnSpPr/>
          <p:nvPr/>
        </p:nvCxnSpPr>
        <p:spPr>
          <a:xfrm>
            <a:off x="2574925" y="3986530"/>
            <a:ext cx="706755" cy="1905"/>
          </a:xfrm>
          <a:prstGeom prst="straightConnector1">
            <a:avLst/>
          </a:prstGeom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ys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도형 280"/>
          <p:cNvCxnSpPr/>
          <p:nvPr/>
        </p:nvCxnSpPr>
        <p:spPr>
          <a:xfrm>
            <a:off x="2579370" y="5618480"/>
            <a:ext cx="744855" cy="1905"/>
          </a:xfrm>
          <a:prstGeom prst="straightConnector1">
            <a:avLst/>
          </a:prstGeom>
          <a:ln w="28575" cap="flat" cmpd="sng">
            <a:solidFill>
              <a:srgbClr val="F1C406">
                <a:alpha val="100000"/>
              </a:srgbClr>
            </a:solidFill>
            <a:prstDash val="sys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상자 337"/>
          <p:cNvSpPr txBox="1">
            <a:spLocks/>
          </p:cNvSpPr>
          <p:nvPr/>
        </p:nvSpPr>
        <p:spPr>
          <a:xfrm>
            <a:off x="3694430" y="1787525"/>
            <a:ext cx="2572385" cy="659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600">
                <a:latin typeface="에스코어 드림 4 Regular" charset="0"/>
                <a:ea typeface="에스코어 드림 4 Regular" charset="0"/>
              </a:rPr>
              <a:t>Train Score : 0.0889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600">
                <a:latin typeface="에스코어 드림 4 Regular" charset="0"/>
                <a:ea typeface="에스코어 드림 4 Regular" charset="0"/>
              </a:rPr>
              <a:t>Val Score : 0.0889 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</p:txBody>
      </p:sp>
      <p:cxnSp>
        <p:nvCxnSpPr>
          <p:cNvPr id="46" name="도형 338"/>
          <p:cNvCxnSpPr/>
          <p:nvPr/>
        </p:nvCxnSpPr>
        <p:spPr>
          <a:xfrm flipV="1">
            <a:off x="2497455" y="2115820"/>
            <a:ext cx="815975" cy="1905"/>
          </a:xfrm>
          <a:prstGeom prst="straightConnector1">
            <a:avLst/>
          </a:prstGeom>
          <a:ln w="28575" cap="flat" cmpd="sng">
            <a:solidFill>
              <a:srgbClr val="203864">
                <a:alpha val="100000"/>
              </a:srgbClr>
            </a:solidFill>
            <a:prstDash val="sys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340"/>
          <p:cNvSpPr txBox="1">
            <a:spLocks/>
          </p:cNvSpPr>
          <p:nvPr/>
        </p:nvSpPr>
        <p:spPr>
          <a:xfrm>
            <a:off x="3420110" y="1771015"/>
            <a:ext cx="68516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600">
                <a:solidFill>
                  <a:srgbClr val="203864"/>
                </a:solidFill>
                <a:latin typeface="Noto Sans KR Light" charset="0"/>
                <a:ea typeface="Noto Sans KR Light" charset="0"/>
              </a:rPr>
              <a:t>(</a:t>
            </a:r>
            <a:endParaRPr lang="ko-KR" altLang="en-US" sz="3600">
              <a:solidFill>
                <a:srgbClr val="203864"/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48" name="텍스트 상자 341"/>
          <p:cNvSpPr txBox="1">
            <a:spLocks/>
          </p:cNvSpPr>
          <p:nvPr/>
        </p:nvSpPr>
        <p:spPr>
          <a:xfrm>
            <a:off x="3723640" y="5292090"/>
            <a:ext cx="2572385" cy="659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600">
                <a:latin typeface="에스코어 드림 4 Regular" charset="0"/>
                <a:ea typeface="에스코어 드림 4 Regular" charset="0"/>
              </a:rPr>
              <a:t>Train Score : 0.0937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600">
                <a:latin typeface="에스코어 드림 4 Regular" charset="0"/>
                <a:ea typeface="에스코어 드림 4 Regular" charset="0"/>
              </a:rPr>
              <a:t>Val Score : 0.0937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9" name="텍스트 상자 342"/>
          <p:cNvSpPr txBox="1">
            <a:spLocks/>
          </p:cNvSpPr>
          <p:nvPr/>
        </p:nvSpPr>
        <p:spPr>
          <a:xfrm>
            <a:off x="3407410" y="5275580"/>
            <a:ext cx="68516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600">
                <a:solidFill>
                  <a:srgbClr val="F1C406"/>
                </a:solidFill>
                <a:latin typeface="Noto Sans KR Light" charset="0"/>
                <a:ea typeface="Noto Sans KR Light" charset="0"/>
              </a:rPr>
              <a:t>(</a:t>
            </a:r>
            <a:endParaRPr lang="ko-KR" altLang="en-US" sz="3600">
              <a:solidFill>
                <a:srgbClr val="F1C406"/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50" name="텍스트 상자 364"/>
          <p:cNvSpPr txBox="1">
            <a:spLocks/>
          </p:cNvSpPr>
          <p:nvPr/>
        </p:nvSpPr>
        <p:spPr>
          <a:xfrm>
            <a:off x="3689985" y="2679700"/>
            <a:ext cx="26073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Noto Sans KR Black" charset="0"/>
                <a:ea typeface="Noto Sans KR Black" charset="0"/>
              </a:rPr>
              <a:t>K-Fold (K =5)</a:t>
            </a:r>
            <a:endParaRPr lang="ko-KR" altLang="en-US" sz="1800">
              <a:latin typeface="Noto Sans KR Black" charset="0"/>
              <a:ea typeface="Noto Sans KR Black" charset="0"/>
            </a:endParaRPr>
          </a:p>
          <a:p>
            <a:pPr marL="0" indent="0" algn="l" hangingPunct="1"/>
            <a:endParaRPr lang="ko-KR" altLang="en-US" sz="1800">
              <a:solidFill>
                <a:schemeClr val="tx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1" name="텍스트 상자 365"/>
          <p:cNvSpPr txBox="1">
            <a:spLocks/>
          </p:cNvSpPr>
          <p:nvPr/>
        </p:nvSpPr>
        <p:spPr>
          <a:xfrm>
            <a:off x="4026535" y="3027045"/>
            <a:ext cx="1283335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n_trials = 20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52" name="도형 366"/>
          <p:cNvSpPr>
            <a:spLocks/>
          </p:cNvSpPr>
          <p:nvPr/>
        </p:nvSpPr>
        <p:spPr>
          <a:xfrm>
            <a:off x="3811905" y="3119755"/>
            <a:ext cx="108585" cy="10858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367"/>
          <p:cNvSpPr txBox="1">
            <a:spLocks/>
          </p:cNvSpPr>
          <p:nvPr/>
        </p:nvSpPr>
        <p:spPr>
          <a:xfrm>
            <a:off x="3718560" y="3341370"/>
            <a:ext cx="2718435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Learning_rate = 0.00397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368"/>
          <p:cNvSpPr txBox="1">
            <a:spLocks/>
          </p:cNvSpPr>
          <p:nvPr/>
        </p:nvSpPr>
        <p:spPr>
          <a:xfrm>
            <a:off x="3737610" y="4843780"/>
            <a:ext cx="2718435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Max_depth = 11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369"/>
          <p:cNvSpPr txBox="1">
            <a:spLocks/>
          </p:cNvSpPr>
          <p:nvPr/>
        </p:nvSpPr>
        <p:spPr>
          <a:xfrm>
            <a:off x="3718560" y="3719830"/>
            <a:ext cx="2718435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Min_child_samples = 16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370"/>
          <p:cNvSpPr txBox="1">
            <a:spLocks/>
          </p:cNvSpPr>
          <p:nvPr/>
        </p:nvSpPr>
        <p:spPr>
          <a:xfrm>
            <a:off x="3727450" y="4092575"/>
            <a:ext cx="2718435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N_estimators = 846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371"/>
          <p:cNvSpPr txBox="1">
            <a:spLocks/>
          </p:cNvSpPr>
          <p:nvPr/>
        </p:nvSpPr>
        <p:spPr>
          <a:xfrm>
            <a:off x="3727450" y="4465320"/>
            <a:ext cx="2718435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subsample = 0.817499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372"/>
          <p:cNvSpPr txBox="1">
            <a:spLocks/>
          </p:cNvSpPr>
          <p:nvPr/>
        </p:nvSpPr>
        <p:spPr>
          <a:xfrm>
            <a:off x="3139440" y="3217545"/>
            <a:ext cx="3086735" cy="17849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1000">
                <a:solidFill>
                  <a:schemeClr val="accent5">
                    <a:lumMod val="40000"/>
                    <a:lumOff val="60000"/>
                  </a:schemeClr>
                </a:solidFill>
                <a:latin typeface="Noto Sans KR Light" charset="0"/>
                <a:ea typeface="Noto Sans KR Light" charset="0"/>
              </a:rPr>
              <a:t>(</a:t>
            </a:r>
            <a:endParaRPr lang="ko-KR" altLang="en-US" sz="11000">
              <a:solidFill>
                <a:schemeClr val="accent5">
                  <a:lumMod val="40000"/>
                  <a:lumOff val="60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59" name="그림 375" descr="C:/Users/LSH/AppData/Roaming/PolarisOffice9/ETemp/7316_23766064/fImage28974765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34"/>
          <a:stretch>
            <a:fillRect/>
          </a:stretch>
        </p:blipFill>
        <p:spPr>
          <a:xfrm>
            <a:off x="6169025" y="688975"/>
            <a:ext cx="5759450" cy="2997200"/>
          </a:xfrm>
          <a:prstGeom prst="rect">
            <a:avLst/>
          </a:prstGeom>
          <a:noFill/>
        </p:spPr>
      </p:pic>
      <p:pic>
        <p:nvPicPr>
          <p:cNvPr id="60" name="그림 376" descr="C:/Users/LSH/AppData/Roaming/PolarisOffice9/ETemp/7316_23766064/fImage17287766814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55" y="3486150"/>
            <a:ext cx="6079490" cy="3281680"/>
          </a:xfrm>
          <a:prstGeom prst="rect">
            <a:avLst/>
          </a:prstGeom>
          <a:noFill/>
        </p:spPr>
      </p:pic>
      <p:pic>
        <p:nvPicPr>
          <p:cNvPr id="32" name="그림 259" descr="C:/Users/LSH/AppData/Roaming/PolarisOffice9/ETemp/7316_23766064/fImage26723675328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9" t="15663" r="1228" b="63430"/>
          <a:stretch>
            <a:fillRect/>
          </a:stretch>
        </p:blipFill>
        <p:spPr>
          <a:xfrm>
            <a:off x="10791190" y="654685"/>
            <a:ext cx="857885" cy="5981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4445" y="-635"/>
            <a:ext cx="9439910" cy="6872605"/>
          </a:xfrm>
          <a:prstGeom prst="round2SameRect">
            <a:avLst>
              <a:gd name="adj1" fmla="val 0"/>
              <a:gd name="adj2" fmla="val 0"/>
            </a:avLst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6066155" y="-1905"/>
            <a:ext cx="9542780" cy="9295765"/>
          </a:xfrm>
          <a:prstGeom prst="hexagon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459470" y="1951990"/>
            <a:ext cx="299656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3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Result</a:t>
            </a:r>
            <a:endParaRPr lang="ko-KR" altLang="en-US" sz="3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8401685" y="281940"/>
            <a:ext cx="2996565" cy="163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0000" u="sng">
                <a:solidFill>
                  <a:srgbClr val="F1C406"/>
                </a:solidFill>
                <a:latin typeface="Noto Sans KR Black" charset="0"/>
                <a:ea typeface="Noto Sans KR Black" charset="0"/>
              </a:rPr>
              <a:t>4</a:t>
            </a:r>
            <a:endParaRPr lang="ko-KR" altLang="en-US" sz="10000" u="sng">
              <a:solidFill>
                <a:srgbClr val="F1C406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8983345" y="3256280"/>
            <a:ext cx="144780" cy="14478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9264015" y="3146425"/>
            <a:ext cx="4572635" cy="3390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22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Submission</a:t>
            </a:r>
            <a:endParaRPr lang="ko-KR" altLang="en-US" sz="22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8983345" y="3853180"/>
            <a:ext cx="144780" cy="14478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9264015" y="3743325"/>
            <a:ext cx="4572635" cy="3390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22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Summary</a:t>
            </a:r>
            <a:endParaRPr lang="ko-KR" altLang="en-US" sz="22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cxnSp>
        <p:nvCxnSpPr>
          <p:cNvPr id="33" name="Rect 0"/>
          <p:cNvCxnSpPr/>
          <p:nvPr/>
        </p:nvCxnSpPr>
        <p:spPr>
          <a:xfrm>
            <a:off x="9157970" y="2649220"/>
            <a:ext cx="1684020" cy="635"/>
          </a:xfrm>
          <a:prstGeom prst="line">
            <a:avLst/>
          </a:prstGeom>
          <a:ln w="28575" cap="flat" cmpd="sng">
            <a:solidFill>
              <a:schemeClr val="bg1">
                <a:alpha val="10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 0"/>
          <p:cNvSpPr txBox="1">
            <a:spLocks/>
          </p:cNvSpPr>
          <p:nvPr/>
        </p:nvSpPr>
        <p:spPr>
          <a:xfrm>
            <a:off x="8813800" y="6019165"/>
            <a:ext cx="225933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2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LSH/AppData/Roaming/PolarisOffice9/ETemp/7316_23766064/fImage319470172633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" t="7713" r="67" b="79433"/>
          <a:stretch>
            <a:fillRect/>
          </a:stretch>
        </p:blipFill>
        <p:spPr>
          <a:xfrm>
            <a:off x="-16510" y="0"/>
            <a:ext cx="12208510" cy="833120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-11430" y="0"/>
            <a:ext cx="12202795" cy="919480"/>
          </a:xfrm>
          <a:prstGeom prst="rect">
            <a:avLst/>
          </a:prstGeom>
          <a:solidFill>
            <a:schemeClr val="tx1">
              <a:alpha val="7379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1440" y="57150"/>
            <a:ext cx="10824845" cy="52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800" b="0" i="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PUBG Finish Placement Prediction</a:t>
            </a:r>
            <a:endParaRPr lang="ko-KR" altLang="en-US" sz="2800" b="0" i="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1229340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1514455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808460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-8255" y="596900"/>
            <a:ext cx="12198985" cy="6261735"/>
          </a:xfrm>
          <a:prstGeom prst="round2SameRect">
            <a:avLst>
              <a:gd name="adj1" fmla="val 3086"/>
              <a:gd name="adj2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0935335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814685" y="18415"/>
            <a:ext cx="1367790" cy="309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1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14325" y="971550"/>
            <a:ext cx="29965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4. Result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96900" y="1393825"/>
            <a:ext cx="24295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solidFill>
                  <a:srgbClr val="333F50"/>
                </a:solidFill>
                <a:latin typeface="에스코어 드림 4 Regular" charset="0"/>
                <a:ea typeface="에스코어 드림 4 Regular" charset="0"/>
              </a:rPr>
              <a:t>(1) Submission</a:t>
            </a:r>
            <a:endParaRPr lang="ko-KR" altLang="en-US" sz="1600">
              <a:solidFill>
                <a:srgbClr val="333F50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23" name="텍스트 상자 386"/>
          <p:cNvSpPr txBox="1">
            <a:spLocks/>
          </p:cNvSpPr>
          <p:nvPr/>
        </p:nvSpPr>
        <p:spPr>
          <a:xfrm>
            <a:off x="2241550" y="2785745"/>
            <a:ext cx="24295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Random Forest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4" name="텍스트 상자 387"/>
          <p:cNvSpPr txBox="1">
            <a:spLocks/>
          </p:cNvSpPr>
          <p:nvPr/>
        </p:nvSpPr>
        <p:spPr>
          <a:xfrm>
            <a:off x="2238375" y="3538855"/>
            <a:ext cx="24295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LightGBM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pic>
        <p:nvPicPr>
          <p:cNvPr id="26" name="그림 391" descr="C:/Users/LSH/AppData/Roaming/PolarisOffice9/ETemp/7316_23766064/fImage2155041819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4" r="-1718" b="32225"/>
          <a:stretch>
            <a:fillRect/>
          </a:stretch>
        </p:blipFill>
        <p:spPr>
          <a:xfrm>
            <a:off x="-19050" y="4222750"/>
            <a:ext cx="12421235" cy="2944495"/>
          </a:xfrm>
          <a:prstGeom prst="rect">
            <a:avLst/>
          </a:prstGeom>
          <a:noFill/>
        </p:spPr>
      </p:pic>
      <p:sp>
        <p:nvSpPr>
          <p:cNvPr id="25" name="도형 389"/>
          <p:cNvSpPr>
            <a:spLocks/>
          </p:cNvSpPr>
          <p:nvPr/>
        </p:nvSpPr>
        <p:spPr>
          <a:xfrm>
            <a:off x="-19050" y="4222115"/>
            <a:ext cx="12221210" cy="2964180"/>
          </a:xfrm>
          <a:prstGeom prst="rect">
            <a:avLst/>
          </a:prstGeom>
          <a:solidFill>
            <a:schemeClr val="tx1">
              <a:alpha val="84073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397"/>
          <p:cNvSpPr txBox="1">
            <a:spLocks/>
          </p:cNvSpPr>
          <p:nvPr/>
        </p:nvSpPr>
        <p:spPr>
          <a:xfrm>
            <a:off x="4565015" y="2799080"/>
            <a:ext cx="23914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에스코어 드림 4 Regular" charset="0"/>
                <a:ea typeface="에스코어 드림 4 Regular" charset="0"/>
              </a:rPr>
              <a:t>0.09185</a:t>
            </a:r>
            <a:endParaRPr lang="ko-KR" altLang="en-US" sz="18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28" name="텍스트 상자 398"/>
          <p:cNvSpPr txBox="1">
            <a:spLocks/>
          </p:cNvSpPr>
          <p:nvPr/>
        </p:nvSpPr>
        <p:spPr>
          <a:xfrm>
            <a:off x="4561840" y="3535045"/>
            <a:ext cx="23914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에스코어 드림 4 Regular" charset="0"/>
                <a:ea typeface="에스코어 드림 4 Regular" charset="0"/>
              </a:rPr>
              <a:t>0.09531</a:t>
            </a:r>
            <a:endParaRPr lang="ko-KR" altLang="en-US" sz="18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1" name="도형 401"/>
          <p:cNvSpPr>
            <a:spLocks/>
          </p:cNvSpPr>
          <p:nvPr/>
        </p:nvSpPr>
        <p:spPr>
          <a:xfrm>
            <a:off x="2457450" y="2032635"/>
            <a:ext cx="7277735" cy="581660"/>
          </a:xfrm>
          <a:prstGeom prst="rect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399"/>
          <p:cNvSpPr txBox="1">
            <a:spLocks/>
          </p:cNvSpPr>
          <p:nvPr/>
        </p:nvSpPr>
        <p:spPr>
          <a:xfrm>
            <a:off x="2400300" y="2137410"/>
            <a:ext cx="2000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solidFill>
                  <a:schemeClr val="bg1"/>
                </a:solidFill>
                <a:latin typeface="Black Han Sans" charset="0"/>
                <a:ea typeface="Black Han Sans" charset="0"/>
              </a:rPr>
              <a:t>Model</a:t>
            </a:r>
            <a:endParaRPr lang="ko-KR" altLang="en-US" sz="18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30" name="텍스트 상자 400"/>
          <p:cNvSpPr txBox="1">
            <a:spLocks/>
          </p:cNvSpPr>
          <p:nvPr/>
        </p:nvSpPr>
        <p:spPr>
          <a:xfrm>
            <a:off x="4895850" y="2137410"/>
            <a:ext cx="2000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solidFill>
                  <a:schemeClr val="bg1"/>
                </a:solidFill>
                <a:latin typeface="Black Han Sans" charset="0"/>
                <a:ea typeface="Black Han Sans" charset="0"/>
              </a:rPr>
              <a:t>Kaggle Score</a:t>
            </a:r>
            <a:endParaRPr lang="ko-KR" altLang="en-US" sz="18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32" name="텍스트 상자 404"/>
          <p:cNvSpPr txBox="1">
            <a:spLocks/>
          </p:cNvSpPr>
          <p:nvPr/>
        </p:nvSpPr>
        <p:spPr>
          <a:xfrm>
            <a:off x="7334885" y="2137410"/>
            <a:ext cx="21628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solidFill>
                  <a:schemeClr val="bg1"/>
                </a:solidFill>
                <a:latin typeface="Black Han Sans" charset="0"/>
                <a:ea typeface="Black Han Sans" charset="0"/>
              </a:rPr>
              <a:t>Non-parameter</a:t>
            </a:r>
            <a:endParaRPr lang="ko-KR" altLang="en-US" sz="18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cxnSp>
        <p:nvCxnSpPr>
          <p:cNvPr id="33" name="도형 405"/>
          <p:cNvCxnSpPr/>
          <p:nvPr/>
        </p:nvCxnSpPr>
        <p:spPr>
          <a:xfrm flipH="1">
            <a:off x="4436745" y="2032635"/>
            <a:ext cx="1905" cy="59690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도형 407"/>
          <p:cNvCxnSpPr/>
          <p:nvPr/>
        </p:nvCxnSpPr>
        <p:spPr>
          <a:xfrm flipH="1">
            <a:off x="7105015" y="2019300"/>
            <a:ext cx="1905" cy="59690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상자 408"/>
          <p:cNvSpPr txBox="1">
            <a:spLocks/>
          </p:cNvSpPr>
          <p:nvPr/>
        </p:nvSpPr>
        <p:spPr>
          <a:xfrm>
            <a:off x="7234555" y="2792730"/>
            <a:ext cx="23914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에스코어 드림 4 Regular" charset="0"/>
                <a:ea typeface="에스코어 드림 4 Regular" charset="0"/>
              </a:rPr>
              <a:t>0.09316</a:t>
            </a:r>
            <a:endParaRPr lang="ko-KR" altLang="en-US" sz="18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6" name="텍스트 상자 409"/>
          <p:cNvSpPr txBox="1">
            <a:spLocks/>
          </p:cNvSpPr>
          <p:nvPr/>
        </p:nvSpPr>
        <p:spPr>
          <a:xfrm>
            <a:off x="7219950" y="3522980"/>
            <a:ext cx="23914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에스코어 드림 4 Regular" charset="0"/>
                <a:ea typeface="에스코어 드림 4 Regular" charset="0"/>
              </a:rPr>
              <a:t>0.09098</a:t>
            </a:r>
            <a:endParaRPr lang="ko-KR" altLang="en-US" sz="18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7" name="텍스트 상자 410"/>
          <p:cNvSpPr txBox="1">
            <a:spLocks/>
          </p:cNvSpPr>
          <p:nvPr/>
        </p:nvSpPr>
        <p:spPr>
          <a:xfrm>
            <a:off x="7341870" y="5775960"/>
            <a:ext cx="363537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3600">
                <a:solidFill>
                  <a:srgbClr val="F1C406"/>
                </a:solidFill>
                <a:latin typeface="에스코어 드림 8 Heavy" charset="0"/>
                <a:ea typeface="에스코어 드림 8 Heavy" charset="0"/>
              </a:rPr>
              <a:t>0.09056</a:t>
            </a:r>
            <a:endParaRPr lang="ko-KR" altLang="en-US" sz="3600">
              <a:solidFill>
                <a:srgbClr val="F1C406"/>
              </a:solidFill>
              <a:latin typeface="에스코어 드림 8 Heavy" charset="0"/>
              <a:ea typeface="에스코어 드림 8 Heavy" charset="0"/>
            </a:endParaRPr>
          </a:p>
        </p:txBody>
      </p:sp>
      <p:sp>
        <p:nvSpPr>
          <p:cNvPr id="39" name="텍스트 상자 413"/>
          <p:cNvSpPr txBox="1">
            <a:spLocks/>
          </p:cNvSpPr>
          <p:nvPr/>
        </p:nvSpPr>
        <p:spPr>
          <a:xfrm>
            <a:off x="892175" y="5541645"/>
            <a:ext cx="4290060" cy="11080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lnSpc>
                <a:spcPct val="150000"/>
              </a:lnSpc>
              <a:buFontTx/>
              <a:buNone/>
            </a:pPr>
            <a:r>
              <a:rPr sz="22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Random Forest에 튜닝했던 parameter를 LightGBM에 적용</a:t>
            </a:r>
            <a:endParaRPr lang="ko-KR" altLang="en-US" sz="22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0" name="도형 422"/>
          <p:cNvSpPr>
            <a:spLocks/>
          </p:cNvSpPr>
          <p:nvPr/>
        </p:nvSpPr>
        <p:spPr>
          <a:xfrm>
            <a:off x="5843905" y="5881370"/>
            <a:ext cx="462280" cy="4343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Black Han Sans" charset="0"/>
                <a:ea typeface="Black Han Sans" charset="0"/>
              </a:rPr>
              <a:t>&gt;</a:t>
            </a:r>
            <a:endParaRPr lang="ko-KR" altLang="en-US" sz="1800">
              <a:solidFill>
                <a:schemeClr val="tx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41" name="텍스트 상자 447"/>
          <p:cNvSpPr txBox="1">
            <a:spLocks/>
          </p:cNvSpPr>
          <p:nvPr/>
        </p:nvSpPr>
        <p:spPr>
          <a:xfrm>
            <a:off x="4191000" y="4352925"/>
            <a:ext cx="382968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3600" u="sng">
                <a:solidFill>
                  <a:schemeClr val="bg1"/>
                </a:solidFill>
                <a:latin typeface="에스코어 드림 8 Heavy" charset="0"/>
                <a:ea typeface="에스코어 드림 8 Heavy" charset="0"/>
              </a:rPr>
              <a:t>Best Score</a:t>
            </a:r>
            <a:endParaRPr lang="ko-KR" altLang="en-US" sz="3600" u="sng">
              <a:solidFill>
                <a:schemeClr val="bg1"/>
              </a:solidFill>
              <a:latin typeface="에스코어 드림 8 Heavy" charset="0"/>
              <a:ea typeface="에스코어 드림 8 Heavy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LSH/AppData/Roaming/PolarisOffice9/ETemp/7316_23766064/fImage319470172633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" t="7713" r="67" b="79433"/>
          <a:stretch>
            <a:fillRect/>
          </a:stretch>
        </p:blipFill>
        <p:spPr>
          <a:xfrm>
            <a:off x="-16510" y="0"/>
            <a:ext cx="12208510" cy="833120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-11430" y="0"/>
            <a:ext cx="12202795" cy="919480"/>
          </a:xfrm>
          <a:prstGeom prst="rect">
            <a:avLst/>
          </a:prstGeom>
          <a:solidFill>
            <a:schemeClr val="tx1">
              <a:alpha val="7379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1440" y="57150"/>
            <a:ext cx="10824845" cy="52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800" b="0" i="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PUBG Finish Placement Prediction</a:t>
            </a:r>
            <a:endParaRPr lang="ko-KR" altLang="en-US" sz="2800" b="0" i="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1229340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1514455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808460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-8255" y="596900"/>
            <a:ext cx="12198985" cy="6261735"/>
          </a:xfrm>
          <a:prstGeom prst="round2SameRect">
            <a:avLst>
              <a:gd name="adj1" fmla="val 3086"/>
              <a:gd name="adj2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0935335" y="311785"/>
            <a:ext cx="229235" cy="22923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814685" y="18415"/>
            <a:ext cx="1367790" cy="309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1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14325" y="971550"/>
            <a:ext cx="29965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4. Result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96900" y="1393825"/>
            <a:ext cx="24295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solidFill>
                  <a:srgbClr val="333F50"/>
                </a:solidFill>
                <a:latin typeface="에스코어 드림 4 Regular" charset="0"/>
                <a:ea typeface="에스코어 드림 4 Regular" charset="0"/>
              </a:rPr>
              <a:t>(2) Summary</a:t>
            </a:r>
            <a:endParaRPr lang="ko-KR" altLang="en-US" sz="1600">
              <a:solidFill>
                <a:srgbClr val="333F50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23" name="도형 426"/>
          <p:cNvSpPr>
            <a:spLocks/>
          </p:cNvSpPr>
          <p:nvPr/>
        </p:nvSpPr>
        <p:spPr>
          <a:xfrm>
            <a:off x="942975" y="2276475"/>
            <a:ext cx="2972435" cy="1038860"/>
          </a:xfrm>
          <a:prstGeom prst="rect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도형 427"/>
          <p:cNvSpPr>
            <a:spLocks/>
          </p:cNvSpPr>
          <p:nvPr/>
        </p:nvSpPr>
        <p:spPr>
          <a:xfrm>
            <a:off x="4619625" y="2276475"/>
            <a:ext cx="2972435" cy="1038860"/>
          </a:xfrm>
          <a:prstGeom prst="rect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도형 428"/>
          <p:cNvSpPr>
            <a:spLocks/>
          </p:cNvSpPr>
          <p:nvPr/>
        </p:nvSpPr>
        <p:spPr>
          <a:xfrm>
            <a:off x="8305800" y="2276475"/>
            <a:ext cx="2972435" cy="1038860"/>
          </a:xfrm>
          <a:prstGeom prst="rect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435"/>
          <p:cNvSpPr>
            <a:spLocks/>
          </p:cNvSpPr>
          <p:nvPr/>
        </p:nvSpPr>
        <p:spPr>
          <a:xfrm>
            <a:off x="4133850" y="2552700"/>
            <a:ext cx="305435" cy="524510"/>
          </a:xfrm>
          <a:prstGeom prst="chevron">
            <a:avLst/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438"/>
          <p:cNvSpPr>
            <a:spLocks/>
          </p:cNvSpPr>
          <p:nvPr/>
        </p:nvSpPr>
        <p:spPr>
          <a:xfrm>
            <a:off x="7825105" y="2529205"/>
            <a:ext cx="305435" cy="524510"/>
          </a:xfrm>
          <a:prstGeom prst="chevron">
            <a:avLst/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439"/>
          <p:cNvSpPr txBox="1">
            <a:spLocks/>
          </p:cNvSpPr>
          <p:nvPr/>
        </p:nvSpPr>
        <p:spPr>
          <a:xfrm>
            <a:off x="1209675" y="2562225"/>
            <a:ext cx="240093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400">
                <a:latin typeface="에스코어 드림 8 Heavy" charset="0"/>
                <a:ea typeface="에스코어 드림 8 Heavy" charset="0"/>
              </a:rPr>
              <a:t>Preprocessing</a:t>
            </a:r>
            <a:endParaRPr lang="ko-KR" altLang="en-US" sz="2400">
              <a:solidFill>
                <a:schemeClr val="bg1"/>
              </a:solidFill>
              <a:latin typeface="에스코어 드림 8 Heavy" charset="0"/>
              <a:ea typeface="에스코어 드림 8 Heavy" charset="0"/>
            </a:endParaRPr>
          </a:p>
        </p:txBody>
      </p:sp>
      <p:sp>
        <p:nvSpPr>
          <p:cNvPr id="29" name="텍스트 상자 440"/>
          <p:cNvSpPr txBox="1">
            <a:spLocks/>
          </p:cNvSpPr>
          <p:nvPr/>
        </p:nvSpPr>
        <p:spPr>
          <a:xfrm>
            <a:off x="4914900" y="2390775"/>
            <a:ext cx="2400935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400">
                <a:latin typeface="에스코어 드림 8 Heavy" charset="0"/>
                <a:ea typeface="에스코어 드림 8 Heavy" charset="0"/>
              </a:rPr>
              <a:t>Feature</a:t>
            </a:r>
            <a:endParaRPr lang="ko-KR" altLang="en-US" sz="2400">
              <a:latin typeface="에스코어 드림 8 Heavy" charset="0"/>
              <a:ea typeface="에스코어 드림 8 Heavy" charset="0"/>
            </a:endParaRPr>
          </a:p>
          <a:p>
            <a:pPr marL="0" indent="0" algn="ctr" hangingPunct="1"/>
            <a:r>
              <a:rPr sz="2400">
                <a:latin typeface="에스코어 드림 8 Heavy" charset="0"/>
                <a:ea typeface="에스코어 드림 8 Heavy" charset="0"/>
              </a:rPr>
              <a:t>Engineering</a:t>
            </a:r>
            <a:endParaRPr lang="ko-KR" altLang="en-US" sz="2400">
              <a:solidFill>
                <a:schemeClr val="bg1"/>
              </a:solidFill>
              <a:latin typeface="에스코어 드림 8 Heavy" charset="0"/>
              <a:ea typeface="에스코어 드림 8 Heavy" charset="0"/>
            </a:endParaRPr>
          </a:p>
        </p:txBody>
      </p:sp>
      <p:sp>
        <p:nvSpPr>
          <p:cNvPr id="30" name="텍스트 상자 441"/>
          <p:cNvSpPr txBox="1">
            <a:spLocks/>
          </p:cNvSpPr>
          <p:nvPr/>
        </p:nvSpPr>
        <p:spPr>
          <a:xfrm>
            <a:off x="8601075" y="2562225"/>
            <a:ext cx="240093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400">
                <a:latin typeface="에스코어 드림 8 Heavy" charset="0"/>
                <a:ea typeface="에스코어 드림 8 Heavy" charset="0"/>
              </a:rPr>
              <a:t>Modeling</a:t>
            </a:r>
            <a:endParaRPr lang="ko-KR" altLang="en-US" sz="2400">
              <a:solidFill>
                <a:schemeClr val="bg1"/>
              </a:solidFill>
              <a:latin typeface="에스코어 드림 8 Heavy" charset="0"/>
              <a:ea typeface="에스코어 드림 8 Heavy" charset="0"/>
            </a:endParaRPr>
          </a:p>
        </p:txBody>
      </p:sp>
      <p:sp>
        <p:nvSpPr>
          <p:cNvPr id="31" name="도형 442"/>
          <p:cNvSpPr>
            <a:spLocks/>
          </p:cNvSpPr>
          <p:nvPr/>
        </p:nvSpPr>
        <p:spPr>
          <a:xfrm>
            <a:off x="988695" y="3719830"/>
            <a:ext cx="144780" cy="144780"/>
          </a:xfrm>
          <a:prstGeom prst="ellipse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444"/>
          <p:cNvSpPr txBox="1">
            <a:spLocks/>
          </p:cNvSpPr>
          <p:nvPr/>
        </p:nvSpPr>
        <p:spPr>
          <a:xfrm>
            <a:off x="779780" y="3558540"/>
            <a:ext cx="313372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Noto Sans KR Black" charset="0"/>
                <a:ea typeface="Noto Sans KR Black" charset="0"/>
              </a:rPr>
              <a:t>EDA, 도메인 탐색</a:t>
            </a:r>
            <a:endParaRPr lang="ko-KR" altLang="en-US" sz="2000">
              <a:solidFill>
                <a:schemeClr val="tx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3" name="도형 445"/>
          <p:cNvSpPr>
            <a:spLocks/>
          </p:cNvSpPr>
          <p:nvPr/>
        </p:nvSpPr>
        <p:spPr>
          <a:xfrm>
            <a:off x="2047875" y="4210050"/>
            <a:ext cx="600710" cy="391160"/>
          </a:xfrm>
          <a:prstGeom prst="downArrow">
            <a:avLst/>
          </a:prstGeom>
          <a:solidFill>
            <a:srgbClr val="1E3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448"/>
          <p:cNvSpPr>
            <a:spLocks/>
          </p:cNvSpPr>
          <p:nvPr/>
        </p:nvSpPr>
        <p:spPr>
          <a:xfrm>
            <a:off x="984250" y="5534660"/>
            <a:ext cx="144780" cy="144780"/>
          </a:xfrm>
          <a:prstGeom prst="ellipse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449"/>
          <p:cNvSpPr txBox="1">
            <a:spLocks/>
          </p:cNvSpPr>
          <p:nvPr/>
        </p:nvSpPr>
        <p:spPr>
          <a:xfrm>
            <a:off x="565785" y="5392420"/>
            <a:ext cx="313372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Noto Sans KR Black" charset="0"/>
                <a:ea typeface="Noto Sans KR Black" charset="0"/>
              </a:rPr>
              <a:t>Outlier 제거</a:t>
            </a:r>
            <a:endParaRPr lang="ko-KR" altLang="en-US" sz="2000">
              <a:solidFill>
                <a:schemeClr val="tx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6" name="텍스트 상자 451"/>
          <p:cNvSpPr txBox="1">
            <a:spLocks/>
          </p:cNvSpPr>
          <p:nvPr/>
        </p:nvSpPr>
        <p:spPr>
          <a:xfrm>
            <a:off x="613410" y="4754245"/>
            <a:ext cx="34639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에스코어 드림 8 Heavy" charset="0"/>
                <a:ea typeface="에스코어 드림 8 Heavy" charset="0"/>
              </a:rPr>
              <a:t>Normal, Abnormal game 구분</a:t>
            </a:r>
            <a:endParaRPr lang="ko-KR" altLang="en-US" sz="1800">
              <a:solidFill>
                <a:schemeClr val="tx1"/>
              </a:solidFill>
              <a:latin typeface="에스코어 드림 8 Heavy" charset="0"/>
              <a:ea typeface="에스코어 드림 8 Heavy" charset="0"/>
            </a:endParaRPr>
          </a:p>
        </p:txBody>
      </p:sp>
      <p:sp>
        <p:nvSpPr>
          <p:cNvPr id="37" name="도형 452"/>
          <p:cNvSpPr>
            <a:spLocks/>
          </p:cNvSpPr>
          <p:nvPr/>
        </p:nvSpPr>
        <p:spPr>
          <a:xfrm>
            <a:off x="4446905" y="3739515"/>
            <a:ext cx="144780" cy="144780"/>
          </a:xfrm>
          <a:prstGeom prst="ellipse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453"/>
          <p:cNvSpPr txBox="1">
            <a:spLocks/>
          </p:cNvSpPr>
          <p:nvPr/>
        </p:nvSpPr>
        <p:spPr>
          <a:xfrm>
            <a:off x="4476750" y="3587750"/>
            <a:ext cx="311404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Noto Sans KR Black" charset="0"/>
                <a:ea typeface="Noto Sans KR Black" charset="0"/>
              </a:rPr>
              <a:t>Feature Importance</a:t>
            </a:r>
            <a:endParaRPr lang="ko-KR" altLang="en-US" sz="2000">
              <a:solidFill>
                <a:schemeClr val="tx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9" name="도형 454"/>
          <p:cNvSpPr>
            <a:spLocks/>
          </p:cNvSpPr>
          <p:nvPr/>
        </p:nvSpPr>
        <p:spPr>
          <a:xfrm>
            <a:off x="4446905" y="4339590"/>
            <a:ext cx="144780" cy="144780"/>
          </a:xfrm>
          <a:prstGeom prst="ellipse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455"/>
          <p:cNvSpPr txBox="1">
            <a:spLocks/>
          </p:cNvSpPr>
          <p:nvPr/>
        </p:nvSpPr>
        <p:spPr>
          <a:xfrm>
            <a:off x="4657090" y="4187825"/>
            <a:ext cx="389699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Noto Sans KR Black" charset="0"/>
                <a:ea typeface="Noto Sans KR Black" charset="0"/>
              </a:rPr>
              <a:t>Variance Inflation Factors</a:t>
            </a:r>
            <a:endParaRPr lang="ko-KR" altLang="en-US" sz="2000">
              <a:solidFill>
                <a:schemeClr val="tx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1" name="도형 456"/>
          <p:cNvSpPr>
            <a:spLocks/>
          </p:cNvSpPr>
          <p:nvPr/>
        </p:nvSpPr>
        <p:spPr>
          <a:xfrm>
            <a:off x="5815330" y="4796155"/>
            <a:ext cx="600710" cy="391160"/>
          </a:xfrm>
          <a:prstGeom prst="downArrow">
            <a:avLst/>
          </a:prstGeom>
          <a:solidFill>
            <a:srgbClr val="1E3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457"/>
          <p:cNvSpPr txBox="1">
            <a:spLocks/>
          </p:cNvSpPr>
          <p:nvPr/>
        </p:nvSpPr>
        <p:spPr>
          <a:xfrm>
            <a:off x="4404995" y="5354955"/>
            <a:ext cx="336804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Noto Sans KR Black" charset="0"/>
                <a:ea typeface="Noto Sans KR Black" charset="0"/>
              </a:rPr>
              <a:t>Feature Importance 선택</a:t>
            </a:r>
            <a:endParaRPr lang="ko-KR" altLang="en-US" sz="2000">
              <a:solidFill>
                <a:schemeClr val="tx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3" name="도형 458"/>
          <p:cNvSpPr>
            <a:spLocks/>
          </p:cNvSpPr>
          <p:nvPr/>
        </p:nvSpPr>
        <p:spPr>
          <a:xfrm>
            <a:off x="8691245" y="3735070"/>
            <a:ext cx="144145" cy="144780"/>
          </a:xfrm>
          <a:prstGeom prst="ellipse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59"/>
          <p:cNvSpPr txBox="1">
            <a:spLocks/>
          </p:cNvSpPr>
          <p:nvPr/>
        </p:nvSpPr>
        <p:spPr>
          <a:xfrm>
            <a:off x="8395970" y="3583305"/>
            <a:ext cx="313372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Noto Sans KR Black" charset="0"/>
                <a:ea typeface="Noto Sans KR Black" charset="0"/>
              </a:rPr>
              <a:t>Random Forest</a:t>
            </a:r>
            <a:endParaRPr lang="ko-KR" altLang="en-US" sz="2000">
              <a:solidFill>
                <a:schemeClr val="tx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5" name="도형 460"/>
          <p:cNvSpPr>
            <a:spLocks/>
          </p:cNvSpPr>
          <p:nvPr/>
        </p:nvSpPr>
        <p:spPr>
          <a:xfrm>
            <a:off x="8690610" y="4335145"/>
            <a:ext cx="144780" cy="144780"/>
          </a:xfrm>
          <a:prstGeom prst="ellipse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61"/>
          <p:cNvSpPr txBox="1">
            <a:spLocks/>
          </p:cNvSpPr>
          <p:nvPr/>
        </p:nvSpPr>
        <p:spPr>
          <a:xfrm>
            <a:off x="8919845" y="4183380"/>
            <a:ext cx="389699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Noto Sans KR Black" charset="0"/>
                <a:ea typeface="Noto Sans KR Black" charset="0"/>
              </a:rPr>
              <a:t>LightGBM</a:t>
            </a:r>
            <a:endParaRPr lang="ko-KR" altLang="en-US" sz="2000">
              <a:solidFill>
                <a:schemeClr val="tx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7" name="도형 462"/>
          <p:cNvSpPr>
            <a:spLocks/>
          </p:cNvSpPr>
          <p:nvPr/>
        </p:nvSpPr>
        <p:spPr>
          <a:xfrm>
            <a:off x="9497060" y="4772660"/>
            <a:ext cx="600710" cy="391160"/>
          </a:xfrm>
          <a:prstGeom prst="downArrow">
            <a:avLst/>
          </a:prstGeom>
          <a:solidFill>
            <a:srgbClr val="1E3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63"/>
          <p:cNvSpPr txBox="1">
            <a:spLocks/>
          </p:cNvSpPr>
          <p:nvPr/>
        </p:nvSpPr>
        <p:spPr>
          <a:xfrm>
            <a:off x="8124825" y="5350510"/>
            <a:ext cx="336804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>
                <a:solidFill>
                  <a:schemeClr val="tx1"/>
                </a:solidFill>
                <a:latin typeface="Noto Sans KR Black" charset="0"/>
                <a:ea typeface="Noto Sans KR Black" charset="0"/>
              </a:rPr>
              <a:t>Best Score : 0.09056</a:t>
            </a:r>
            <a:endParaRPr lang="ko-KR" altLang="en-US" sz="2000">
              <a:solidFill>
                <a:schemeClr val="tx1"/>
              </a:solidFill>
              <a:latin typeface="Noto Sans KR Black" charset="0"/>
              <a:ea typeface="Noto Sans KR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3175" y="0"/>
            <a:ext cx="12190095" cy="6849745"/>
          </a:xfrm>
          <a:prstGeom prst="rect">
            <a:avLst/>
          </a:prstGeom>
          <a:gradFill rotWithShape="1">
            <a:gsLst>
              <a:gs pos="32000">
                <a:schemeClr val="tx1">
                  <a:alpha val="80000"/>
                </a:schemeClr>
              </a:gs>
              <a:gs pos="63000">
                <a:schemeClr val="tx1">
                  <a:alpha val="51000"/>
                </a:schemeClr>
              </a:gs>
              <a:gs pos="87000">
                <a:schemeClr val="tx1">
                  <a:alpha val="45000"/>
                </a:schemeClr>
              </a:gs>
            </a:gsLst>
            <a:lin ang="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16940" y="3157855"/>
            <a:ext cx="10699750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4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Thank you for listening</a:t>
            </a:r>
            <a:endParaRPr lang="ko-KR" altLang="en-US" sz="4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28980" y="2693670"/>
            <a:ext cx="101600" cy="1235075"/>
          </a:xfrm>
          <a:prstGeom prst="round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902970" y="2628265"/>
            <a:ext cx="8380095" cy="5245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Machine Learning Mini Project </a:t>
            </a:r>
            <a:endParaRPr lang="ko-KR" altLang="en-US" sz="2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6346825" y="6496050"/>
            <a:ext cx="58432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18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10" name="도형 201"/>
          <p:cNvSpPr>
            <a:spLocks/>
          </p:cNvSpPr>
          <p:nvPr/>
        </p:nvSpPr>
        <p:spPr>
          <a:xfrm>
            <a:off x="635" y="-3810"/>
            <a:ext cx="12190095" cy="6892925"/>
          </a:xfrm>
          <a:prstGeom prst="rect">
            <a:avLst/>
          </a:prstGeom>
          <a:solidFill>
            <a:schemeClr val="tx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789940" y="527685"/>
            <a:ext cx="3430905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72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INDEX</a:t>
            </a:r>
            <a:endParaRPr lang="ko-KR" altLang="en-US" sz="72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cxnSp>
        <p:nvCxnSpPr>
          <p:cNvPr id="7" name="도형 196"/>
          <p:cNvCxnSpPr/>
          <p:nvPr/>
        </p:nvCxnSpPr>
        <p:spPr>
          <a:xfrm flipV="1">
            <a:off x="920115" y="1712595"/>
            <a:ext cx="2861945" cy="1016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도형 199"/>
          <p:cNvCxnSpPr/>
          <p:nvPr/>
        </p:nvCxnSpPr>
        <p:spPr>
          <a:xfrm flipV="1">
            <a:off x="913765" y="1590040"/>
            <a:ext cx="2861310" cy="9525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3"/>
          <p:cNvGrpSpPr/>
          <p:nvPr/>
        </p:nvGrpSpPr>
        <p:grpSpPr>
          <a:xfrm>
            <a:off x="278765" y="3244850"/>
            <a:ext cx="2466340" cy="954405"/>
            <a:chOff x="278765" y="3244850"/>
            <a:chExt cx="2466340" cy="954405"/>
          </a:xfrm>
        </p:grpSpPr>
        <p:sp>
          <p:nvSpPr>
            <p:cNvPr id="14" name="텍스트 상자 209"/>
            <p:cNvSpPr txBox="1">
              <a:spLocks/>
            </p:cNvSpPr>
            <p:nvPr/>
          </p:nvSpPr>
          <p:spPr>
            <a:xfrm>
              <a:off x="278765" y="3244850"/>
              <a:ext cx="478790" cy="9550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5600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1</a:t>
              </a:r>
              <a:endParaRPr lang="ko-KR" altLang="en-US" sz="5600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5" name="텍스트 상자 210"/>
            <p:cNvSpPr txBox="1">
              <a:spLocks/>
            </p:cNvSpPr>
            <p:nvPr/>
          </p:nvSpPr>
          <p:spPr>
            <a:xfrm>
              <a:off x="842645" y="3359150"/>
              <a:ext cx="1839595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Preprocessing</a:t>
              </a:r>
              <a:endParaRPr lang="ko-KR" altLang="en-US" sz="1800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6" name="텍스트 상자 211"/>
            <p:cNvSpPr txBox="1">
              <a:spLocks/>
            </p:cNvSpPr>
            <p:nvPr/>
          </p:nvSpPr>
          <p:spPr>
            <a:xfrm>
              <a:off x="847725" y="3702050"/>
              <a:ext cx="189801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>
                  <a:solidFill>
                    <a:schemeClr val="bg1"/>
                  </a:solidFill>
                  <a:latin typeface="Noto Sans KR Light" charset="0"/>
                  <a:ea typeface="Noto Sans KR Light" charset="0"/>
                </a:rPr>
                <a:t>Normal vs Abnormal</a:t>
              </a:r>
              <a:endParaRPr lang="ko-KR" altLang="en-US" sz="1400">
                <a:solidFill>
                  <a:schemeClr val="bg1"/>
                </a:solidFill>
                <a:latin typeface="Noto Sans KR Light" charset="0"/>
                <a:ea typeface="Noto Sans KR Light" charset="0"/>
              </a:endParaRPr>
            </a:p>
          </p:txBody>
        </p:sp>
      </p:grpSp>
      <p:grpSp>
        <p:nvGrpSpPr>
          <p:cNvPr id="28" name="그룹 4"/>
          <p:cNvGrpSpPr/>
          <p:nvPr/>
        </p:nvGrpSpPr>
        <p:grpSpPr>
          <a:xfrm>
            <a:off x="3022600" y="3245485"/>
            <a:ext cx="3221355" cy="955040"/>
            <a:chOff x="3022600" y="3245485"/>
            <a:chExt cx="3221355" cy="955040"/>
          </a:xfrm>
        </p:grpSpPr>
        <p:sp>
          <p:nvSpPr>
            <p:cNvPr id="17" name="텍스트 상자 212"/>
            <p:cNvSpPr txBox="1">
              <a:spLocks/>
            </p:cNvSpPr>
            <p:nvPr/>
          </p:nvSpPr>
          <p:spPr>
            <a:xfrm>
              <a:off x="3022600" y="3245485"/>
              <a:ext cx="480060" cy="9563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5600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2</a:t>
              </a:r>
              <a:endParaRPr lang="ko-KR" altLang="en-US" sz="5600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8" name="텍스트 상자 213"/>
            <p:cNvSpPr txBox="1">
              <a:spLocks/>
            </p:cNvSpPr>
            <p:nvPr/>
          </p:nvSpPr>
          <p:spPr>
            <a:xfrm>
              <a:off x="3582670" y="3359785"/>
              <a:ext cx="2662555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Feature Engineering</a:t>
              </a:r>
              <a:endParaRPr lang="ko-KR" altLang="en-US" sz="1800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9" name="텍스트 상자 214"/>
            <p:cNvSpPr txBox="1">
              <a:spLocks/>
            </p:cNvSpPr>
            <p:nvPr/>
          </p:nvSpPr>
          <p:spPr>
            <a:xfrm>
              <a:off x="3587750" y="3702685"/>
              <a:ext cx="2579370" cy="3098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>
                  <a:solidFill>
                    <a:schemeClr val="bg1"/>
                  </a:solidFill>
                  <a:latin typeface="Noto Sans KR Light" charset="0"/>
                  <a:ea typeface="Noto Sans KR Light" charset="0"/>
                </a:rPr>
                <a:t>Feature Importance, VIF</a:t>
              </a:r>
              <a:endParaRPr lang="ko-KR" altLang="en-US" sz="1400">
                <a:solidFill>
                  <a:schemeClr val="bg1"/>
                </a:solidFill>
                <a:latin typeface="Noto Sans KR Light" charset="0"/>
                <a:ea typeface="Noto Sans KR Light" charset="0"/>
              </a:endParaRPr>
            </a:p>
          </p:txBody>
        </p:sp>
      </p:grpSp>
      <p:grpSp>
        <p:nvGrpSpPr>
          <p:cNvPr id="29" name="그룹 5"/>
          <p:cNvGrpSpPr/>
          <p:nvPr/>
        </p:nvGrpSpPr>
        <p:grpSpPr>
          <a:xfrm>
            <a:off x="6362700" y="3260090"/>
            <a:ext cx="2584450" cy="954405"/>
            <a:chOff x="6362700" y="3260090"/>
            <a:chExt cx="2584450" cy="954405"/>
          </a:xfrm>
        </p:grpSpPr>
        <p:sp>
          <p:nvSpPr>
            <p:cNvPr id="20" name="텍스트 상자 215"/>
            <p:cNvSpPr txBox="1">
              <a:spLocks/>
            </p:cNvSpPr>
            <p:nvPr/>
          </p:nvSpPr>
          <p:spPr>
            <a:xfrm>
              <a:off x="6362700" y="3260090"/>
              <a:ext cx="479425" cy="9556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5600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3</a:t>
              </a:r>
              <a:endParaRPr lang="ko-KR" altLang="en-US" sz="5600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21" name="텍스트 상자 216"/>
            <p:cNvSpPr txBox="1">
              <a:spLocks/>
            </p:cNvSpPr>
            <p:nvPr/>
          </p:nvSpPr>
          <p:spPr>
            <a:xfrm>
              <a:off x="6951980" y="3374390"/>
              <a:ext cx="1338580" cy="3714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Modeling</a:t>
              </a:r>
              <a:endParaRPr lang="ko-KR" altLang="en-US" sz="1800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22" name="텍스트 상자 217"/>
            <p:cNvSpPr txBox="1">
              <a:spLocks/>
            </p:cNvSpPr>
            <p:nvPr/>
          </p:nvSpPr>
          <p:spPr>
            <a:xfrm>
              <a:off x="6970395" y="3684270"/>
              <a:ext cx="1978025" cy="3092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>
                  <a:solidFill>
                    <a:schemeClr val="bg1"/>
                  </a:solidFill>
                  <a:latin typeface="Noto Sans KR Light" charset="0"/>
                  <a:ea typeface="Noto Sans KR Light" charset="0"/>
                </a:rPr>
                <a:t>LGBM, Random Forest</a:t>
              </a:r>
              <a:endParaRPr lang="ko-KR" altLang="en-US" sz="1400">
                <a:solidFill>
                  <a:schemeClr val="bg1"/>
                </a:solidFill>
                <a:latin typeface="Noto Sans KR Light" charset="0"/>
                <a:ea typeface="Noto Sans KR Light" charset="0"/>
              </a:endParaRPr>
            </a:p>
          </p:txBody>
        </p:sp>
      </p:grpSp>
      <p:grpSp>
        <p:nvGrpSpPr>
          <p:cNvPr id="30" name="그룹 6"/>
          <p:cNvGrpSpPr/>
          <p:nvPr/>
        </p:nvGrpSpPr>
        <p:grpSpPr>
          <a:xfrm>
            <a:off x="9264650" y="3245485"/>
            <a:ext cx="2565400" cy="955675"/>
            <a:chOff x="9264650" y="3245485"/>
            <a:chExt cx="2565400" cy="955675"/>
          </a:xfrm>
        </p:grpSpPr>
        <p:sp>
          <p:nvSpPr>
            <p:cNvPr id="23" name="텍스트 상자 218"/>
            <p:cNvSpPr txBox="1">
              <a:spLocks/>
            </p:cNvSpPr>
            <p:nvPr/>
          </p:nvSpPr>
          <p:spPr>
            <a:xfrm>
              <a:off x="9264650" y="3245485"/>
              <a:ext cx="480060" cy="9563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sz="5600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4</a:t>
              </a:r>
              <a:endParaRPr lang="ko-KR" altLang="en-US" sz="5600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24" name="텍스트 상자 219"/>
            <p:cNvSpPr txBox="1">
              <a:spLocks/>
            </p:cNvSpPr>
            <p:nvPr/>
          </p:nvSpPr>
          <p:spPr>
            <a:xfrm>
              <a:off x="9833610" y="3359785"/>
              <a:ext cx="1513205" cy="3708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Result</a:t>
              </a:r>
              <a:endParaRPr lang="ko-KR" altLang="en-US" sz="1800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25" name="텍스트 상자 220"/>
            <p:cNvSpPr txBox="1">
              <a:spLocks/>
            </p:cNvSpPr>
            <p:nvPr/>
          </p:nvSpPr>
          <p:spPr>
            <a:xfrm>
              <a:off x="9838690" y="3669665"/>
              <a:ext cx="199199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>
                  <a:solidFill>
                    <a:schemeClr val="bg1"/>
                  </a:solidFill>
                  <a:latin typeface="Noto Sans KR Light" charset="0"/>
                  <a:ea typeface="Noto Sans KR Light" charset="0"/>
                </a:rPr>
                <a:t>Submission, Summary</a:t>
              </a:r>
              <a:endParaRPr lang="ko-KR" altLang="en-US" sz="1400">
                <a:solidFill>
                  <a:schemeClr val="bg1"/>
                </a:solidFill>
                <a:latin typeface="Noto Sans KR Light" charset="0"/>
                <a:ea typeface="Noto Sans KR Light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2752725" y="-13970"/>
            <a:ext cx="9439910" cy="6872605"/>
          </a:xfrm>
          <a:prstGeom prst="round2SameRect">
            <a:avLst>
              <a:gd name="adj1" fmla="val 0"/>
              <a:gd name="adj2" fmla="val 0"/>
            </a:avLst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-3411220" y="-15240"/>
            <a:ext cx="9542780" cy="9295765"/>
          </a:xfrm>
          <a:prstGeom prst="hexagon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56870" y="1938655"/>
            <a:ext cx="3536315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3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Preprocessing</a:t>
            </a:r>
            <a:endParaRPr lang="ko-KR" altLang="en-US" sz="3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703580" y="3072765"/>
            <a:ext cx="313372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EDA, 도메인 탐색</a:t>
            </a:r>
            <a:endParaRPr lang="ko-KR" altLang="en-US" sz="22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156335" y="3636010"/>
            <a:ext cx="313372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Normal VS Abnormal</a:t>
            </a:r>
            <a:endParaRPr lang="ko-KR" altLang="en-US" sz="22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616585" y="268605"/>
            <a:ext cx="2996565" cy="163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0000" u="sng">
                <a:solidFill>
                  <a:srgbClr val="F1C406"/>
                </a:solidFill>
                <a:latin typeface="Noto Sans KR Black" charset="0"/>
                <a:ea typeface="Noto Sans KR Black" charset="0"/>
              </a:rPr>
              <a:t>1</a:t>
            </a:r>
            <a:endParaRPr lang="ko-KR" altLang="en-US" sz="10000" u="sng">
              <a:solidFill>
                <a:srgbClr val="F1C406"/>
              </a:solidFill>
              <a:latin typeface="Noto Sans KR Black" charset="0"/>
              <a:ea typeface="Noto Sans KR Black" charset="0"/>
            </a:endParaRPr>
          </a:p>
        </p:txBody>
      </p:sp>
      <p:cxnSp>
        <p:nvCxnSpPr>
          <p:cNvPr id="28" name="Rect 0"/>
          <p:cNvCxnSpPr/>
          <p:nvPr/>
        </p:nvCxnSpPr>
        <p:spPr>
          <a:xfrm>
            <a:off x="513080" y="2655570"/>
            <a:ext cx="3235960" cy="635"/>
          </a:xfrm>
          <a:prstGeom prst="line">
            <a:avLst/>
          </a:prstGeom>
          <a:ln w="28575" cap="flat" cmpd="sng">
            <a:solidFill>
              <a:schemeClr val="bg1">
                <a:alpha val="10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 0"/>
          <p:cNvSpPr txBox="1">
            <a:spLocks/>
          </p:cNvSpPr>
          <p:nvPr/>
        </p:nvSpPr>
        <p:spPr>
          <a:xfrm>
            <a:off x="953770" y="6066155"/>
            <a:ext cx="225933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2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880110" y="3244215"/>
            <a:ext cx="144780" cy="14478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880110" y="3806190"/>
            <a:ext cx="144780" cy="14478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192"/>
          <p:cNvSpPr txBox="1">
            <a:spLocks/>
          </p:cNvSpPr>
          <p:nvPr/>
        </p:nvSpPr>
        <p:spPr>
          <a:xfrm>
            <a:off x="467995" y="4198620"/>
            <a:ext cx="313372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Outlier 제거</a:t>
            </a:r>
            <a:endParaRPr lang="ko-KR" altLang="en-US" sz="22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3" name="도형 193"/>
          <p:cNvSpPr>
            <a:spLocks/>
          </p:cNvSpPr>
          <p:nvPr/>
        </p:nvSpPr>
        <p:spPr>
          <a:xfrm>
            <a:off x="889000" y="4377690"/>
            <a:ext cx="144780" cy="14478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t="7713" r="67" b="79433"/>
          <a:stretch>
            <a:fillRect/>
          </a:stretch>
        </p:blipFill>
        <p:spPr>
          <a:xfrm>
            <a:off x="-16510" y="0"/>
            <a:ext cx="12207240" cy="831850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-11430" y="0"/>
            <a:ext cx="12201525" cy="918210"/>
          </a:xfrm>
          <a:prstGeom prst="rect">
            <a:avLst/>
          </a:prstGeom>
          <a:solidFill>
            <a:schemeClr val="tx1">
              <a:alpha val="7575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" name="텍스트 상자 224"/>
          <p:cNvSpPr txBox="1">
            <a:spLocks/>
          </p:cNvSpPr>
          <p:nvPr/>
        </p:nvSpPr>
        <p:spPr>
          <a:xfrm>
            <a:off x="91440" y="57150"/>
            <a:ext cx="1082357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800" b="0" i="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PUBG Finish Placement Prediction</a:t>
            </a:r>
            <a:endParaRPr lang="ko-KR" altLang="en-US" sz="2800" b="0" i="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7" name="도형 12"/>
          <p:cNvSpPr>
            <a:spLocks/>
          </p:cNvSpPr>
          <p:nvPr/>
        </p:nvSpPr>
        <p:spPr>
          <a:xfrm>
            <a:off x="11229340" y="311785"/>
            <a:ext cx="227965" cy="227965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16"/>
          <p:cNvSpPr>
            <a:spLocks/>
          </p:cNvSpPr>
          <p:nvPr/>
        </p:nvSpPr>
        <p:spPr>
          <a:xfrm>
            <a:off x="11514455" y="311785"/>
            <a:ext cx="227965" cy="227965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7"/>
          <p:cNvSpPr>
            <a:spLocks/>
          </p:cNvSpPr>
          <p:nvPr/>
        </p:nvSpPr>
        <p:spPr>
          <a:xfrm>
            <a:off x="11808460" y="311785"/>
            <a:ext cx="227965" cy="227965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20"/>
          <p:cNvSpPr>
            <a:spLocks/>
          </p:cNvSpPr>
          <p:nvPr/>
        </p:nvSpPr>
        <p:spPr>
          <a:xfrm>
            <a:off x="10935335" y="311785"/>
            <a:ext cx="227965" cy="22796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6"/>
          <p:cNvSpPr>
            <a:spLocks/>
          </p:cNvSpPr>
          <p:nvPr/>
        </p:nvSpPr>
        <p:spPr>
          <a:xfrm>
            <a:off x="-8890" y="597535"/>
            <a:ext cx="12198350" cy="6261100"/>
          </a:xfrm>
          <a:prstGeom prst="round2SameRect">
            <a:avLst>
              <a:gd name="adj1" fmla="val 3086"/>
              <a:gd name="adj2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27"/>
          <p:cNvSpPr txBox="1">
            <a:spLocks/>
          </p:cNvSpPr>
          <p:nvPr/>
        </p:nvSpPr>
        <p:spPr>
          <a:xfrm>
            <a:off x="314325" y="889000"/>
            <a:ext cx="29959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1. Preprocessing 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1" name="텍스트 상자 22"/>
          <p:cNvSpPr txBox="1">
            <a:spLocks/>
          </p:cNvSpPr>
          <p:nvPr/>
        </p:nvSpPr>
        <p:spPr>
          <a:xfrm>
            <a:off x="10814685" y="18415"/>
            <a:ext cx="136652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1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12" name="텍스트 상자 1"/>
          <p:cNvSpPr txBox="1">
            <a:spLocks/>
          </p:cNvSpPr>
          <p:nvPr/>
        </p:nvSpPr>
        <p:spPr>
          <a:xfrm>
            <a:off x="596900" y="1343025"/>
            <a:ext cx="24295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solidFill>
                  <a:srgbClr val="333F50"/>
                </a:solidFill>
                <a:latin typeface="에스코어 드림 4 Regular" charset="0"/>
                <a:ea typeface="에스코어 드림 4 Regular" charset="0"/>
              </a:rPr>
              <a:t>(1) EDA, 도메인 탐색  </a:t>
            </a:r>
            <a:endParaRPr lang="ko-KR" altLang="en-US" sz="1600">
              <a:solidFill>
                <a:srgbClr val="333F50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13" name="도형 2"/>
          <p:cNvSpPr>
            <a:spLocks/>
          </p:cNvSpPr>
          <p:nvPr/>
        </p:nvSpPr>
        <p:spPr>
          <a:xfrm>
            <a:off x="1391920" y="2942590"/>
            <a:ext cx="2162175" cy="2162175"/>
          </a:xfrm>
          <a:prstGeom prst="ellipse">
            <a:avLst/>
          </a:pr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>
            <a:solidFill>
              <a:schemeClr val="accent3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6"/>
          <p:cNvSpPr txBox="1">
            <a:spLocks/>
          </p:cNvSpPr>
          <p:nvPr/>
        </p:nvSpPr>
        <p:spPr>
          <a:xfrm>
            <a:off x="1599565" y="5323840"/>
            <a:ext cx="1748155" cy="3409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>
                <a:latin typeface="Noto Sans KR Black" charset="0"/>
                <a:ea typeface="Noto Sans KR Black" charset="0"/>
              </a:rPr>
              <a:t>Cheat Player</a:t>
            </a:r>
            <a:endParaRPr lang="ko-KR" altLang="en-US" sz="1600">
              <a:latin typeface="Noto Sans KR Black" charset="0"/>
              <a:ea typeface="Noto Sans KR Black" charset="0"/>
            </a:endParaRPr>
          </a:p>
        </p:txBody>
      </p:sp>
      <p:sp>
        <p:nvSpPr>
          <p:cNvPr id="15" name="도형 7"/>
          <p:cNvSpPr>
            <a:spLocks/>
          </p:cNvSpPr>
          <p:nvPr/>
        </p:nvSpPr>
        <p:spPr>
          <a:xfrm>
            <a:off x="5022850" y="2947035"/>
            <a:ext cx="2162175" cy="2162175"/>
          </a:xfrm>
          <a:prstGeom prst="ellipse">
            <a:avLst/>
          </a:prstGeom>
          <a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>
            <a:solidFill>
              <a:schemeClr val="accent3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9"/>
          <p:cNvSpPr txBox="1">
            <a:spLocks/>
          </p:cNvSpPr>
          <p:nvPr/>
        </p:nvSpPr>
        <p:spPr>
          <a:xfrm>
            <a:off x="5136515" y="5286375"/>
            <a:ext cx="1917065" cy="3409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>
                <a:latin typeface="Noto Sans KR Black" charset="0"/>
                <a:ea typeface="Noto Sans KR Black" charset="0"/>
              </a:rPr>
              <a:t>Various Modes</a:t>
            </a:r>
            <a:endParaRPr lang="ko-KR" altLang="en-US" sz="1600">
              <a:latin typeface="Noto Sans KR Black" charset="0"/>
              <a:ea typeface="Noto Sans KR Black" charset="0"/>
            </a:endParaRPr>
          </a:p>
        </p:txBody>
      </p:sp>
      <p:sp>
        <p:nvSpPr>
          <p:cNvPr id="17" name="도형 10"/>
          <p:cNvSpPr>
            <a:spLocks/>
          </p:cNvSpPr>
          <p:nvPr/>
        </p:nvSpPr>
        <p:spPr>
          <a:xfrm>
            <a:off x="8653780" y="2952115"/>
            <a:ext cx="2162175" cy="2162175"/>
          </a:xfrm>
          <a:prstGeom prst="ellipse">
            <a:avLst/>
          </a:prstGeom>
          <a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>
            <a:solidFill>
              <a:schemeClr val="accent3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1"/>
          <p:cNvSpPr txBox="1">
            <a:spLocks/>
          </p:cNvSpPr>
          <p:nvPr/>
        </p:nvSpPr>
        <p:spPr>
          <a:xfrm>
            <a:off x="8777605" y="5307330"/>
            <a:ext cx="1917065" cy="3409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>
                <a:latin typeface="Noto Sans KR Black" charset="0"/>
                <a:ea typeface="Noto Sans KR Black" charset="0"/>
              </a:rPr>
              <a:t>Custom Game</a:t>
            </a:r>
            <a:endParaRPr lang="ko-KR" altLang="en-US" sz="1600">
              <a:latin typeface="Noto Sans KR Black" charset="0"/>
              <a:ea typeface="Noto Sans KR Black" charset="0"/>
            </a:endParaRPr>
          </a:p>
        </p:txBody>
      </p:sp>
      <p:sp>
        <p:nvSpPr>
          <p:cNvPr id="19" name="텍스트 상자 3"/>
          <p:cNvSpPr txBox="1">
            <a:spLocks/>
          </p:cNvSpPr>
          <p:nvPr/>
        </p:nvSpPr>
        <p:spPr>
          <a:xfrm>
            <a:off x="1007110" y="5701030"/>
            <a:ext cx="2913380" cy="7404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lnSpc>
                <a:spcPct val="150000"/>
              </a:lnSpc>
              <a:buFontTx/>
              <a:buNone/>
            </a:pPr>
            <a:r>
              <a:rPr sz="1400">
                <a:latin typeface="에스코어 드림 4 Regular" charset="0"/>
                <a:ea typeface="에스코어 드림 4 Regular" charset="0"/>
              </a:rPr>
              <a:t>게임 결과에 혼돈을 주는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  <a:p>
            <a:pPr marL="0" indent="0" algn="ctr" latinLnBrk="0" hangingPunct="1">
              <a:lnSpc>
                <a:spcPct val="150000"/>
              </a:lnSpc>
              <a:buFontTx/>
              <a:buNone/>
            </a:pPr>
            <a:r>
              <a:rPr sz="1400">
                <a:latin typeface="에스코어 드림 4 Regular" charset="0"/>
                <a:ea typeface="에스코어 드림 4 Regular" charset="0"/>
              </a:rPr>
              <a:t>치트를 악용한 플레이어들이 존재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20" name="텍스트 상자 4"/>
          <p:cNvSpPr txBox="1">
            <a:spLocks/>
          </p:cNvSpPr>
          <p:nvPr/>
        </p:nvSpPr>
        <p:spPr>
          <a:xfrm>
            <a:off x="4495800" y="5796915"/>
            <a:ext cx="3213100" cy="417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lnSpc>
                <a:spcPct val="150000"/>
              </a:lnSpc>
              <a:buFontTx/>
              <a:buNone/>
            </a:pPr>
            <a:r>
              <a:rPr sz="1400">
                <a:latin typeface="에스코어 드림 4 Regular" charset="0"/>
                <a:ea typeface="에스코어 드림 4 Regular" charset="0"/>
              </a:rPr>
              <a:t>‘좀비 모드’ 등 다양한 게임 모드가 존재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21" name="텍스트 상자 5"/>
          <p:cNvSpPr txBox="1">
            <a:spLocks/>
          </p:cNvSpPr>
          <p:nvPr/>
        </p:nvSpPr>
        <p:spPr>
          <a:xfrm>
            <a:off x="8111490" y="5634990"/>
            <a:ext cx="3213100" cy="7404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lnSpc>
                <a:spcPct val="150000"/>
              </a:lnSpc>
              <a:buFontTx/>
              <a:buNone/>
            </a:pPr>
            <a:r>
              <a:rPr sz="1400">
                <a:latin typeface="에스코어 드림 4 Regular" charset="0"/>
                <a:ea typeface="에스코어 드림 4 Regular" charset="0"/>
              </a:rPr>
              <a:t>기존 게임에 여러 설정을 조절하여 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  <a:p>
            <a:pPr marL="0" indent="0" algn="ctr" latinLnBrk="0" hangingPunct="1">
              <a:lnSpc>
                <a:spcPct val="150000"/>
              </a:lnSpc>
              <a:buFontTx/>
              <a:buNone/>
            </a:pPr>
            <a:r>
              <a:rPr sz="1400">
                <a:latin typeface="에스코어 드림 4 Regular" charset="0"/>
                <a:ea typeface="에스코어 드림 4 Regular" charset="0"/>
              </a:rPr>
              <a:t>생성한 게임 모드</a:t>
            </a:r>
            <a:endParaRPr lang="ko-KR" altLang="en-US" sz="14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23" name="텍스트 상자 200"/>
          <p:cNvSpPr txBox="1">
            <a:spLocks/>
          </p:cNvSpPr>
          <p:nvPr/>
        </p:nvSpPr>
        <p:spPr>
          <a:xfrm>
            <a:off x="2701925" y="1964690"/>
            <a:ext cx="68065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에스코어 드림 4 Regular" charset="0"/>
                <a:ea typeface="에스코어 드림 4 Regular" charset="0"/>
              </a:rPr>
              <a:t>움직임 없이 킬, 적정범위를 넘는 그룹 수 등의 데이터들</a:t>
            </a:r>
            <a:endParaRPr lang="ko-KR" altLang="en-US" sz="18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25" name="텍스트 상자 205"/>
          <p:cNvSpPr txBox="1">
            <a:spLocks/>
          </p:cNvSpPr>
          <p:nvPr/>
        </p:nvSpPr>
        <p:spPr>
          <a:xfrm>
            <a:off x="2997200" y="1697990"/>
            <a:ext cx="993140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>
                <a:solidFill>
                  <a:srgbClr val="203864"/>
                </a:solidFill>
                <a:latin typeface="Noto Sans KR Black" charset="0"/>
                <a:ea typeface="Noto Sans KR Black" charset="0"/>
              </a:rPr>
              <a:t>[</a:t>
            </a:r>
            <a:endParaRPr lang="ko-KR" altLang="en-US" sz="4800">
              <a:solidFill>
                <a:srgbClr val="203864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6" name="텍스트 상자 206"/>
          <p:cNvSpPr txBox="1">
            <a:spLocks/>
          </p:cNvSpPr>
          <p:nvPr/>
        </p:nvSpPr>
        <p:spPr>
          <a:xfrm>
            <a:off x="8835390" y="1689735"/>
            <a:ext cx="993140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>
                <a:solidFill>
                  <a:srgbClr val="203864"/>
                </a:solidFill>
                <a:latin typeface="Noto Sans KR Black" charset="0"/>
                <a:ea typeface="Noto Sans KR Black" charset="0"/>
              </a:rPr>
              <a:t>]</a:t>
            </a:r>
            <a:endParaRPr lang="ko-KR" altLang="en-US" sz="4800">
              <a:solidFill>
                <a:srgbClr val="203864"/>
              </a:solidFill>
              <a:latin typeface="Noto Sans KR Black" charset="0"/>
              <a:ea typeface="Noto Sans KR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LSH/AppData/Roaming/PolarisOffice9/ETemp/7316_23766064/fImage319470172633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" t="7713" r="67" b="79433"/>
          <a:stretch>
            <a:fillRect/>
          </a:stretch>
        </p:blipFill>
        <p:spPr>
          <a:xfrm>
            <a:off x="-16510" y="0"/>
            <a:ext cx="12207875" cy="832485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-11430" y="0"/>
            <a:ext cx="12202160" cy="918845"/>
          </a:xfrm>
          <a:prstGeom prst="rect">
            <a:avLst/>
          </a:prstGeom>
          <a:solidFill>
            <a:schemeClr val="tx1">
              <a:alpha val="7496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1440" y="57150"/>
            <a:ext cx="10824210" cy="5245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800" b="0" i="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PUBG Finish Placement Prediction</a:t>
            </a:r>
            <a:endParaRPr lang="ko-KR" altLang="en-US" sz="2800" b="0" i="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1229340" y="311785"/>
            <a:ext cx="228600" cy="228600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1514455" y="311785"/>
            <a:ext cx="228600" cy="228600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808460" y="311785"/>
            <a:ext cx="228600" cy="228600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0935335" y="311785"/>
            <a:ext cx="228600" cy="2286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-8890" y="597535"/>
            <a:ext cx="12198350" cy="6261100"/>
          </a:xfrm>
          <a:prstGeom prst="round2SameRect">
            <a:avLst>
              <a:gd name="adj1" fmla="val 3086"/>
              <a:gd name="adj2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14325" y="889000"/>
            <a:ext cx="29959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1. Preprocessing 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814685" y="18415"/>
            <a:ext cx="136715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1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96900" y="1343025"/>
            <a:ext cx="272034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solidFill>
                  <a:srgbClr val="333F50"/>
                </a:solidFill>
                <a:latin typeface="에스코어 드림 4 Regular" charset="0"/>
                <a:ea typeface="에스코어 드림 4 Regular" charset="0"/>
              </a:rPr>
              <a:t>(2) Normal VS Abnormal</a:t>
            </a:r>
            <a:endParaRPr lang="ko-KR" altLang="en-US" sz="1600">
              <a:solidFill>
                <a:srgbClr val="333F50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129540" y="2712085"/>
            <a:ext cx="23831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latin typeface="Noto Sans KR Black" charset="0"/>
                <a:ea typeface="Noto Sans KR Black" charset="0"/>
              </a:rPr>
              <a:t>Cheat Player</a:t>
            </a:r>
            <a:endParaRPr lang="ko-KR" altLang="en-US" sz="2200">
              <a:latin typeface="Noto Sans KR Black" charset="0"/>
              <a:ea typeface="Noto Sans KR Black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185420" y="3931285"/>
            <a:ext cx="257873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latin typeface="Noto Sans KR Black" charset="0"/>
                <a:ea typeface="Noto Sans KR Black" charset="0"/>
              </a:rPr>
              <a:t>Various Modes</a:t>
            </a:r>
            <a:endParaRPr lang="ko-KR" altLang="en-US" sz="2200">
              <a:latin typeface="Noto Sans KR Black" charset="0"/>
              <a:ea typeface="Noto Sans KR Black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19380" y="4977130"/>
            <a:ext cx="2613660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latin typeface="Noto Sans KR Black" charset="0"/>
                <a:ea typeface="Noto Sans KR Black" charset="0"/>
              </a:rPr>
              <a:t>Custom Game</a:t>
            </a:r>
            <a:endParaRPr lang="ko-KR" altLang="en-US" sz="2200">
              <a:latin typeface="Noto Sans KR Black" charset="0"/>
              <a:ea typeface="Noto Sans KR Black" charset="0"/>
            </a:endParaRPr>
          </a:p>
        </p:txBody>
      </p:sp>
      <p:sp>
        <p:nvSpPr>
          <p:cNvPr id="23" name="텍스트 상자 207"/>
          <p:cNvSpPr txBox="1">
            <a:spLocks/>
          </p:cNvSpPr>
          <p:nvPr/>
        </p:nvSpPr>
        <p:spPr>
          <a:xfrm>
            <a:off x="659130" y="3154045"/>
            <a:ext cx="545592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WalkDistance == 0 &amp; kills &gt; 0인 데이터가 포함된 match 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24" name="텍스트 상자 208"/>
          <p:cNvSpPr txBox="1">
            <a:spLocks/>
          </p:cNvSpPr>
          <p:nvPr/>
        </p:nvSpPr>
        <p:spPr>
          <a:xfrm>
            <a:off x="659130" y="4465955"/>
            <a:ext cx="451104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crash, flare와 같은 이벤트 mathType 데이터들</a:t>
            </a:r>
            <a:endParaRPr lang="ko-KR" altLang="en-US" sz="1600"/>
          </a:p>
        </p:txBody>
      </p:sp>
      <p:sp>
        <p:nvSpPr>
          <p:cNvPr id="25" name="텍스트 상자 209"/>
          <p:cNvSpPr txBox="1">
            <a:spLocks/>
          </p:cNvSpPr>
          <p:nvPr/>
        </p:nvSpPr>
        <p:spPr>
          <a:xfrm>
            <a:off x="702945" y="5495290"/>
            <a:ext cx="52362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matchType별 numGroups가 적정범위 이외의 데이터들</a:t>
            </a:r>
            <a:endParaRPr lang="ko-KR" altLang="en-US" sz="1600"/>
          </a:p>
        </p:txBody>
      </p:sp>
      <p:sp>
        <p:nvSpPr>
          <p:cNvPr id="28" name="도형 225"/>
          <p:cNvSpPr>
            <a:spLocks/>
          </p:cNvSpPr>
          <p:nvPr/>
        </p:nvSpPr>
        <p:spPr>
          <a:xfrm>
            <a:off x="494665" y="3250565"/>
            <a:ext cx="144780" cy="144780"/>
          </a:xfrm>
          <a:prstGeom prst="ellipse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27"/>
          <p:cNvSpPr>
            <a:spLocks/>
          </p:cNvSpPr>
          <p:nvPr/>
        </p:nvSpPr>
        <p:spPr>
          <a:xfrm>
            <a:off x="494665" y="4562475"/>
            <a:ext cx="144780" cy="144780"/>
          </a:xfrm>
          <a:prstGeom prst="ellipse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28"/>
          <p:cNvSpPr>
            <a:spLocks/>
          </p:cNvSpPr>
          <p:nvPr/>
        </p:nvSpPr>
        <p:spPr>
          <a:xfrm>
            <a:off x="494665" y="5609590"/>
            <a:ext cx="144780" cy="144780"/>
          </a:xfrm>
          <a:prstGeom prst="ellipse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229"/>
          <p:cNvSpPr>
            <a:spLocks/>
          </p:cNvSpPr>
          <p:nvPr/>
        </p:nvSpPr>
        <p:spPr>
          <a:xfrm>
            <a:off x="6096000" y="590550"/>
            <a:ext cx="6096635" cy="6268085"/>
          </a:xfrm>
          <a:prstGeom prst="round1Rect">
            <a:avLst>
              <a:gd name="adj" fmla="val 3444"/>
            </a:avLst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230"/>
          <p:cNvSpPr>
            <a:spLocks/>
          </p:cNvSpPr>
          <p:nvPr/>
        </p:nvSpPr>
        <p:spPr>
          <a:xfrm>
            <a:off x="5859780" y="2280285"/>
            <a:ext cx="487680" cy="437515"/>
          </a:xfrm>
          <a:prstGeom prst="roundRect">
            <a:avLst/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Black Han Sans" charset="0"/>
                <a:ea typeface="Black Han Sans" charset="0"/>
              </a:rPr>
              <a:t>&gt;</a:t>
            </a:r>
            <a:endParaRPr lang="ko-KR" altLang="en-US" sz="1800">
              <a:solidFill>
                <a:schemeClr val="tx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27" name="텍스트 상자 221"/>
          <p:cNvSpPr txBox="1">
            <a:spLocks/>
          </p:cNvSpPr>
          <p:nvPr/>
        </p:nvSpPr>
        <p:spPr>
          <a:xfrm>
            <a:off x="6064885" y="1851660"/>
            <a:ext cx="62433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4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# 정상적으로 진행된 게임의 데이터들</a:t>
            </a:r>
            <a:endParaRPr lang="ko-KR" altLang="en-US" sz="24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3" name="텍스트 상자 231"/>
          <p:cNvSpPr txBox="1">
            <a:spLocks/>
          </p:cNvSpPr>
          <p:nvPr/>
        </p:nvSpPr>
        <p:spPr>
          <a:xfrm>
            <a:off x="313055" y="2013585"/>
            <a:ext cx="369760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>
                <a:solidFill>
                  <a:srgbClr val="203864"/>
                </a:solidFill>
                <a:latin typeface="Noto Sans KR Black" charset="0"/>
                <a:ea typeface="Noto Sans KR Black" charset="0"/>
              </a:rPr>
              <a:t># 삭제할 데이터들</a:t>
            </a:r>
            <a:endParaRPr lang="ko-KR" altLang="en-US" sz="2400">
              <a:solidFill>
                <a:srgbClr val="203864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4" name="텍스트 상자 232"/>
          <p:cNvSpPr txBox="1">
            <a:spLocks/>
          </p:cNvSpPr>
          <p:nvPr/>
        </p:nvSpPr>
        <p:spPr>
          <a:xfrm>
            <a:off x="7997190" y="3970020"/>
            <a:ext cx="238315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numGroups</a:t>
            </a:r>
            <a:endParaRPr lang="ko-KR" altLang="en-US" sz="20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5" name="텍스트 상자 233"/>
          <p:cNvSpPr txBox="1">
            <a:spLocks/>
          </p:cNvSpPr>
          <p:nvPr/>
        </p:nvSpPr>
        <p:spPr>
          <a:xfrm>
            <a:off x="5995670" y="3972560"/>
            <a:ext cx="238315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matchType</a:t>
            </a:r>
            <a:endParaRPr lang="ko-KR" altLang="en-US" sz="20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6" name="텍스트 상자 234"/>
          <p:cNvSpPr txBox="1">
            <a:spLocks/>
          </p:cNvSpPr>
          <p:nvPr/>
        </p:nvSpPr>
        <p:spPr>
          <a:xfrm>
            <a:off x="5963920" y="4497070"/>
            <a:ext cx="23831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solo</a:t>
            </a:r>
            <a:endParaRPr lang="ko-KR" altLang="en-US" sz="22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7" name="텍스트 상자 235"/>
          <p:cNvSpPr txBox="1">
            <a:spLocks/>
          </p:cNvSpPr>
          <p:nvPr/>
        </p:nvSpPr>
        <p:spPr>
          <a:xfrm>
            <a:off x="5966460" y="4996180"/>
            <a:ext cx="23831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duo</a:t>
            </a:r>
            <a:endParaRPr lang="ko-KR" altLang="en-US" sz="22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8" name="텍스트 상자 236"/>
          <p:cNvSpPr txBox="1">
            <a:spLocks/>
          </p:cNvSpPr>
          <p:nvPr/>
        </p:nvSpPr>
        <p:spPr>
          <a:xfrm>
            <a:off x="5969000" y="5487035"/>
            <a:ext cx="23831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squad</a:t>
            </a:r>
            <a:endParaRPr lang="ko-KR" altLang="en-US" sz="22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9" name="텍스트 상자 237"/>
          <p:cNvSpPr txBox="1">
            <a:spLocks/>
          </p:cNvSpPr>
          <p:nvPr/>
        </p:nvSpPr>
        <p:spPr>
          <a:xfrm>
            <a:off x="8057515" y="4499610"/>
            <a:ext cx="23831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85 ~ 100</a:t>
            </a:r>
            <a:endParaRPr lang="ko-KR" altLang="en-US" sz="22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0" name="텍스트 상자 238"/>
          <p:cNvSpPr txBox="1">
            <a:spLocks/>
          </p:cNvSpPr>
          <p:nvPr/>
        </p:nvSpPr>
        <p:spPr>
          <a:xfrm>
            <a:off x="8051165" y="4998720"/>
            <a:ext cx="23831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44 ~ 50</a:t>
            </a:r>
            <a:endParaRPr lang="ko-KR" altLang="en-US" sz="22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1" name="텍스트 상자 239"/>
          <p:cNvSpPr txBox="1">
            <a:spLocks/>
          </p:cNvSpPr>
          <p:nvPr/>
        </p:nvSpPr>
        <p:spPr>
          <a:xfrm>
            <a:off x="8051165" y="5487035"/>
            <a:ext cx="23831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25 ~ 32</a:t>
            </a:r>
            <a:endParaRPr lang="ko-KR" altLang="en-US" sz="22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2" name="텍스트 상자 240"/>
          <p:cNvSpPr txBox="1">
            <a:spLocks/>
          </p:cNvSpPr>
          <p:nvPr/>
        </p:nvSpPr>
        <p:spPr>
          <a:xfrm>
            <a:off x="7046595" y="2548255"/>
            <a:ext cx="445262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>
                <a:solidFill>
                  <a:srgbClr val="F1C406"/>
                </a:solidFill>
                <a:latin typeface="Noto Sans KR Black" charset="0"/>
                <a:ea typeface="Noto Sans KR Black" charset="0"/>
              </a:rPr>
              <a:t>한 match에 플레이어 100명 이하</a:t>
            </a:r>
            <a:endParaRPr lang="ko-KR" altLang="en-US" sz="2000">
              <a:solidFill>
                <a:srgbClr val="F1C406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3" name="텍스트 상자 241"/>
          <p:cNvSpPr txBox="1">
            <a:spLocks/>
          </p:cNvSpPr>
          <p:nvPr/>
        </p:nvSpPr>
        <p:spPr>
          <a:xfrm>
            <a:off x="6563995" y="3256280"/>
            <a:ext cx="524827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>
                <a:solidFill>
                  <a:srgbClr val="F1C406"/>
                </a:solidFill>
                <a:latin typeface="Noto Sans KR Black" charset="0"/>
                <a:ea typeface="Noto Sans KR Black" charset="0"/>
              </a:rPr>
              <a:t>mathType별 적정그룹 수 및 그룹 내 인원 수</a:t>
            </a:r>
            <a:endParaRPr lang="ko-KR" altLang="en-US" sz="2000">
              <a:solidFill>
                <a:srgbClr val="F1C406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4" name="텍스트 상자 243"/>
          <p:cNvSpPr txBox="1">
            <a:spLocks/>
          </p:cNvSpPr>
          <p:nvPr/>
        </p:nvSpPr>
        <p:spPr>
          <a:xfrm>
            <a:off x="9992995" y="3981450"/>
            <a:ext cx="238315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0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P_in_group</a:t>
            </a:r>
            <a:endParaRPr lang="ko-KR" altLang="en-US" sz="20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5" name="텍스트 상자 244"/>
          <p:cNvSpPr txBox="1">
            <a:spLocks/>
          </p:cNvSpPr>
          <p:nvPr/>
        </p:nvSpPr>
        <p:spPr>
          <a:xfrm>
            <a:off x="9973945" y="4493260"/>
            <a:ext cx="23831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1</a:t>
            </a:r>
            <a:endParaRPr lang="ko-KR" altLang="en-US" sz="22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6" name="텍스트 상자 245"/>
          <p:cNvSpPr txBox="1">
            <a:spLocks/>
          </p:cNvSpPr>
          <p:nvPr/>
        </p:nvSpPr>
        <p:spPr>
          <a:xfrm>
            <a:off x="9982835" y="4969510"/>
            <a:ext cx="23831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1~2</a:t>
            </a:r>
            <a:endParaRPr lang="ko-KR" altLang="en-US" sz="22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7" name="텍스트 상자 246"/>
          <p:cNvSpPr txBox="1">
            <a:spLocks/>
          </p:cNvSpPr>
          <p:nvPr/>
        </p:nvSpPr>
        <p:spPr>
          <a:xfrm>
            <a:off x="9982835" y="5454650"/>
            <a:ext cx="23831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1~4</a:t>
            </a:r>
            <a:endParaRPr lang="ko-KR" altLang="en-US" sz="22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8" name="텍스트 상자 301"/>
          <p:cNvSpPr txBox="1">
            <a:spLocks/>
          </p:cNvSpPr>
          <p:nvPr/>
        </p:nvSpPr>
        <p:spPr>
          <a:xfrm>
            <a:off x="702945" y="5942965"/>
            <a:ext cx="52362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match의 총 kills 수가 매치인원 수 이상인 매치들</a:t>
            </a:r>
            <a:endParaRPr lang="ko-KR" altLang="en-US" sz="1600"/>
          </a:p>
        </p:txBody>
      </p:sp>
      <p:sp>
        <p:nvSpPr>
          <p:cNvPr id="49" name="도형 302"/>
          <p:cNvSpPr>
            <a:spLocks/>
          </p:cNvSpPr>
          <p:nvPr/>
        </p:nvSpPr>
        <p:spPr>
          <a:xfrm>
            <a:off x="494665" y="6057265"/>
            <a:ext cx="144780" cy="144780"/>
          </a:xfrm>
          <a:prstGeom prst="ellipse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24"/>
          <p:cNvSpPr txBox="1">
            <a:spLocks/>
          </p:cNvSpPr>
          <p:nvPr/>
        </p:nvSpPr>
        <p:spPr>
          <a:xfrm>
            <a:off x="650240" y="3543300"/>
            <a:ext cx="545592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WalkDistance == 0 &amp; kills == 0인데 순위가 높은 데이터들  </a:t>
            </a:r>
            <a:endParaRPr lang="ko-KR" altLang="en-US" sz="16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1" name="도형 425"/>
          <p:cNvSpPr>
            <a:spLocks/>
          </p:cNvSpPr>
          <p:nvPr/>
        </p:nvSpPr>
        <p:spPr>
          <a:xfrm>
            <a:off x="485775" y="3639820"/>
            <a:ext cx="144780" cy="144780"/>
          </a:xfrm>
          <a:prstGeom prst="ellipse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LSH/AppData/Roaming/PolarisOffice9/ETemp/7316_23766064/fImage319470172633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" t="7713" r="67" b="79433"/>
          <a:stretch>
            <a:fillRect/>
          </a:stretch>
        </p:blipFill>
        <p:spPr>
          <a:xfrm>
            <a:off x="-16510" y="0"/>
            <a:ext cx="12207875" cy="832485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-11430" y="0"/>
            <a:ext cx="12202160" cy="918845"/>
          </a:xfrm>
          <a:prstGeom prst="rect">
            <a:avLst/>
          </a:prstGeom>
          <a:solidFill>
            <a:schemeClr val="tx1">
              <a:alpha val="7496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1440" y="57150"/>
            <a:ext cx="10824210" cy="5245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800" b="0" i="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PUBG Finish Placement Prediction</a:t>
            </a:r>
            <a:endParaRPr lang="ko-KR" altLang="en-US" sz="2800" b="0" i="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1229340" y="311785"/>
            <a:ext cx="228600" cy="228600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1514455" y="311785"/>
            <a:ext cx="228600" cy="228600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808460" y="311785"/>
            <a:ext cx="228600" cy="228600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0935335" y="311785"/>
            <a:ext cx="228600" cy="2286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0" y="598170"/>
            <a:ext cx="12198350" cy="6261100"/>
          </a:xfrm>
          <a:prstGeom prst="round2SameRect">
            <a:avLst>
              <a:gd name="adj1" fmla="val 3086"/>
              <a:gd name="adj2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14325" y="889000"/>
            <a:ext cx="29959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1. Preprocessing 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814685" y="18415"/>
            <a:ext cx="136715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1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96900" y="1343025"/>
            <a:ext cx="24295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solidFill>
                  <a:srgbClr val="333F50"/>
                </a:solidFill>
                <a:latin typeface="에스코어 드림 4 Regular" charset="0"/>
                <a:ea typeface="에스코어 드림 4 Regular" charset="0"/>
              </a:rPr>
              <a:t>(3) Outlier 제거</a:t>
            </a:r>
            <a:endParaRPr lang="ko-KR" altLang="en-US" sz="1600">
              <a:solidFill>
                <a:srgbClr val="333F50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23" name="텍스트 상자 303"/>
          <p:cNvSpPr txBox="1">
            <a:spLocks/>
          </p:cNvSpPr>
          <p:nvPr/>
        </p:nvSpPr>
        <p:spPr>
          <a:xfrm>
            <a:off x="3076575" y="1524000"/>
            <a:ext cx="60394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Noto Sans KR Black" charset="0"/>
                <a:ea typeface="Noto Sans KR Black" charset="0"/>
              </a:rPr>
              <a:t>정상적인 게임이지만 과적합을 방지하기 위해 Outlier 제거</a:t>
            </a:r>
            <a:endParaRPr lang="ko-KR" altLang="en-US" sz="1800">
              <a:latin typeface="Noto Sans KR Black" charset="0"/>
              <a:ea typeface="Noto Sans KR Black" charset="0"/>
            </a:endParaRPr>
          </a:p>
        </p:txBody>
      </p:sp>
      <p:sp>
        <p:nvSpPr>
          <p:cNvPr id="27" name="도형 309"/>
          <p:cNvSpPr>
            <a:spLocks/>
          </p:cNvSpPr>
          <p:nvPr/>
        </p:nvSpPr>
        <p:spPr>
          <a:xfrm>
            <a:off x="438150" y="2345055"/>
            <a:ext cx="3543935" cy="4046855"/>
          </a:xfrm>
          <a:prstGeom prst="roundRect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그림 304" descr="C:/Users/LSH/AppData/Roaming/PolarisOffice9/ETemp/7316_23766064/fImage7568704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2298" r="1441" b="6666"/>
          <a:stretch>
            <a:fillRect/>
          </a:stretch>
        </p:blipFill>
        <p:spPr>
          <a:xfrm>
            <a:off x="655955" y="3151505"/>
            <a:ext cx="3115310" cy="3018155"/>
          </a:xfrm>
          <a:prstGeom prst="rect">
            <a:avLst/>
          </a:prstGeom>
          <a:noFill/>
          <a:effectLst>
            <a:softEdge rad="12700"/>
          </a:effectLst>
        </p:spPr>
      </p:pic>
      <p:sp>
        <p:nvSpPr>
          <p:cNvPr id="25" name="도형 305"/>
          <p:cNvSpPr>
            <a:spLocks/>
          </p:cNvSpPr>
          <p:nvPr/>
        </p:nvSpPr>
        <p:spPr>
          <a:xfrm>
            <a:off x="2134870" y="3152775"/>
            <a:ext cx="178435" cy="186690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308"/>
          <p:cNvSpPr txBox="1">
            <a:spLocks/>
          </p:cNvSpPr>
          <p:nvPr/>
        </p:nvSpPr>
        <p:spPr>
          <a:xfrm>
            <a:off x="434975" y="2433955"/>
            <a:ext cx="356298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Kills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  <a:p>
            <a:pPr marL="0" indent="0" algn="ctr" hangingPunct="1"/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30이상인 플레이어 제거 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8" name="도형 315"/>
          <p:cNvSpPr>
            <a:spLocks/>
          </p:cNvSpPr>
          <p:nvPr/>
        </p:nvSpPr>
        <p:spPr>
          <a:xfrm>
            <a:off x="4319905" y="2340610"/>
            <a:ext cx="3543935" cy="40468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316" descr="C:/Users/LSH/AppData/Roaming/PolarisOffice9/ETemp/7316_23766064/fImage3218709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0575" y="3152775"/>
            <a:ext cx="3020060" cy="2973705"/>
          </a:xfrm>
          <a:prstGeom prst="rect">
            <a:avLst/>
          </a:prstGeom>
          <a:noFill/>
          <a:effectLst>
            <a:softEdge rad="12700"/>
          </a:effectLst>
        </p:spPr>
      </p:pic>
      <p:sp>
        <p:nvSpPr>
          <p:cNvPr id="30" name="도형 317"/>
          <p:cNvSpPr>
            <a:spLocks/>
          </p:cNvSpPr>
          <p:nvPr/>
        </p:nvSpPr>
        <p:spPr>
          <a:xfrm>
            <a:off x="6016625" y="3167380"/>
            <a:ext cx="178435" cy="186690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18"/>
          <p:cNvSpPr txBox="1">
            <a:spLocks/>
          </p:cNvSpPr>
          <p:nvPr/>
        </p:nvSpPr>
        <p:spPr>
          <a:xfrm>
            <a:off x="4316730" y="2429510"/>
            <a:ext cx="356298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boosts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  <a:p>
            <a:pPr marL="0" indent="0" algn="ctr" hangingPunct="1"/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30이상인 플레이어 제거 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2" name="도형 320"/>
          <p:cNvSpPr>
            <a:spLocks/>
          </p:cNvSpPr>
          <p:nvPr/>
        </p:nvSpPr>
        <p:spPr>
          <a:xfrm>
            <a:off x="8182610" y="2336165"/>
            <a:ext cx="3543935" cy="4046855"/>
          </a:xfrm>
          <a:prstGeom prst="roundRect">
            <a:avLst/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3" name="그림 321" descr="C:/Users/LSH/AppData/Roaming/PolarisOffice9/ETemp/7316_23766064/fImage3934713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7725" y="3148330"/>
            <a:ext cx="2981960" cy="2973705"/>
          </a:xfrm>
          <a:prstGeom prst="rect">
            <a:avLst/>
          </a:prstGeom>
          <a:noFill/>
          <a:effectLst>
            <a:softEdge rad="12700"/>
          </a:effectLst>
        </p:spPr>
      </p:pic>
      <p:sp>
        <p:nvSpPr>
          <p:cNvPr id="34" name="도형 322"/>
          <p:cNvSpPr>
            <a:spLocks/>
          </p:cNvSpPr>
          <p:nvPr/>
        </p:nvSpPr>
        <p:spPr>
          <a:xfrm>
            <a:off x="9879330" y="3172460"/>
            <a:ext cx="178435" cy="186690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23"/>
          <p:cNvSpPr txBox="1">
            <a:spLocks/>
          </p:cNvSpPr>
          <p:nvPr/>
        </p:nvSpPr>
        <p:spPr>
          <a:xfrm>
            <a:off x="8179435" y="2425065"/>
            <a:ext cx="356298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weaponsAcquired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  <a:p>
            <a:pPr marL="0" indent="0" algn="ctr" hangingPunct="1"/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150이상인 플레이어들 제거 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6" name="도형 325"/>
          <p:cNvSpPr>
            <a:spLocks/>
          </p:cNvSpPr>
          <p:nvPr/>
        </p:nvSpPr>
        <p:spPr>
          <a:xfrm>
            <a:off x="9865360" y="3863340"/>
            <a:ext cx="203200" cy="737870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26"/>
          <p:cNvSpPr txBox="1">
            <a:spLocks/>
          </p:cNvSpPr>
          <p:nvPr/>
        </p:nvSpPr>
        <p:spPr>
          <a:xfrm>
            <a:off x="2987675" y="1269365"/>
            <a:ext cx="993140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>
                <a:solidFill>
                  <a:srgbClr val="203864"/>
                </a:solidFill>
                <a:latin typeface="Noto Sans KR Black" charset="0"/>
                <a:ea typeface="Noto Sans KR Black" charset="0"/>
              </a:rPr>
              <a:t>[</a:t>
            </a:r>
            <a:endParaRPr lang="ko-KR" altLang="en-US" sz="4800">
              <a:solidFill>
                <a:srgbClr val="203864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8" name="텍스트 상자 327"/>
          <p:cNvSpPr txBox="1">
            <a:spLocks/>
          </p:cNvSpPr>
          <p:nvPr/>
        </p:nvSpPr>
        <p:spPr>
          <a:xfrm>
            <a:off x="8825865" y="1261110"/>
            <a:ext cx="993140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>
                <a:solidFill>
                  <a:srgbClr val="203864"/>
                </a:solidFill>
                <a:latin typeface="Noto Sans KR Black" charset="0"/>
                <a:ea typeface="Noto Sans KR Black" charset="0"/>
              </a:rPr>
              <a:t>]</a:t>
            </a:r>
            <a:endParaRPr lang="ko-KR" altLang="en-US" sz="4800">
              <a:solidFill>
                <a:srgbClr val="203864"/>
              </a:solidFill>
              <a:latin typeface="Noto Sans KR Black" charset="0"/>
              <a:ea typeface="Noto Sans KR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>
            <a:spLocks/>
          </p:cNvSpPr>
          <p:nvPr/>
        </p:nvSpPr>
        <p:spPr>
          <a:xfrm>
            <a:off x="4445" y="-635"/>
            <a:ext cx="9439910" cy="6872605"/>
          </a:xfrm>
          <a:prstGeom prst="round2SameRect">
            <a:avLst>
              <a:gd name="adj1" fmla="val 0"/>
              <a:gd name="adj2" fmla="val 0"/>
            </a:avLst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981065" y="-1905"/>
            <a:ext cx="9542780" cy="9295765"/>
          </a:xfrm>
          <a:prstGeom prst="hexagon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8304530" y="1951990"/>
            <a:ext cx="2996565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3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Feature</a:t>
            </a:r>
            <a:endParaRPr lang="ko-KR" altLang="en-US" sz="3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  <a:p>
            <a:pPr marL="0" indent="0" algn="ctr" latinLnBrk="0" hangingPunct="1">
              <a:buFontTx/>
              <a:buNone/>
            </a:pPr>
            <a:r>
              <a:rPr sz="3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Engineering</a:t>
            </a:r>
            <a:endParaRPr lang="ko-KR" altLang="en-US" sz="3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8294370" y="281940"/>
            <a:ext cx="2996565" cy="163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0000" u="sng">
                <a:solidFill>
                  <a:srgbClr val="F1C406"/>
                </a:solidFill>
                <a:latin typeface="Noto Sans KR Black" charset="0"/>
                <a:ea typeface="Noto Sans KR Black" charset="0"/>
              </a:rPr>
              <a:t>2</a:t>
            </a:r>
            <a:endParaRPr lang="ko-KR" altLang="en-US" sz="10000" u="sng">
              <a:solidFill>
                <a:srgbClr val="F1C406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8" name="도형 141"/>
          <p:cNvSpPr>
            <a:spLocks/>
          </p:cNvSpPr>
          <p:nvPr/>
        </p:nvSpPr>
        <p:spPr>
          <a:xfrm>
            <a:off x="8399145" y="3938905"/>
            <a:ext cx="144780" cy="14478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146"/>
          <p:cNvSpPr txBox="1">
            <a:spLocks/>
          </p:cNvSpPr>
          <p:nvPr/>
        </p:nvSpPr>
        <p:spPr>
          <a:xfrm>
            <a:off x="8679815" y="3829050"/>
            <a:ext cx="4572635" cy="3390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22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Feature Importance</a:t>
            </a:r>
            <a:endParaRPr lang="ko-KR" altLang="en-US" sz="22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1" name="도형 147"/>
          <p:cNvSpPr>
            <a:spLocks/>
          </p:cNvSpPr>
          <p:nvPr/>
        </p:nvSpPr>
        <p:spPr>
          <a:xfrm>
            <a:off x="8399145" y="4535805"/>
            <a:ext cx="144780" cy="14478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148"/>
          <p:cNvSpPr txBox="1">
            <a:spLocks/>
          </p:cNvSpPr>
          <p:nvPr/>
        </p:nvSpPr>
        <p:spPr>
          <a:xfrm>
            <a:off x="8679815" y="4425950"/>
            <a:ext cx="4572635" cy="3390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22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VIF</a:t>
            </a:r>
            <a:endParaRPr lang="ko-KR" altLang="en-US" sz="22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cxnSp>
        <p:nvCxnSpPr>
          <p:cNvPr id="33" name="도형 153"/>
          <p:cNvCxnSpPr/>
          <p:nvPr/>
        </p:nvCxnSpPr>
        <p:spPr>
          <a:xfrm>
            <a:off x="8355965" y="3298825"/>
            <a:ext cx="2980055" cy="635"/>
          </a:xfrm>
          <a:prstGeom prst="line">
            <a:avLst/>
          </a:prstGeom>
          <a:ln w="28575" cap="flat" cmpd="sng">
            <a:solidFill>
              <a:schemeClr val="bg1">
                <a:alpha val="10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154"/>
          <p:cNvSpPr txBox="1">
            <a:spLocks/>
          </p:cNvSpPr>
          <p:nvPr/>
        </p:nvSpPr>
        <p:spPr>
          <a:xfrm>
            <a:off x="8706485" y="6019165"/>
            <a:ext cx="225933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2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" t="7713" r="67" b="79433"/>
          <a:stretch>
            <a:fillRect/>
          </a:stretch>
        </p:blipFill>
        <p:spPr>
          <a:xfrm>
            <a:off x="-16510" y="0"/>
            <a:ext cx="12207875" cy="832485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-11430" y="0"/>
            <a:ext cx="12202160" cy="918845"/>
          </a:xfrm>
          <a:prstGeom prst="rect">
            <a:avLst/>
          </a:prstGeom>
          <a:solidFill>
            <a:schemeClr val="tx1">
              <a:alpha val="7496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1440" y="57150"/>
            <a:ext cx="10824210" cy="5245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800" b="0" i="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PUBG Finish Placement Prediction</a:t>
            </a:r>
            <a:endParaRPr lang="ko-KR" altLang="en-US" sz="2800" b="0" i="0" dirty="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1229340" y="311785"/>
            <a:ext cx="228600" cy="2286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1514455" y="311785"/>
            <a:ext cx="228600" cy="228600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808460" y="311785"/>
            <a:ext cx="228600" cy="228600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-8255" y="596900"/>
            <a:ext cx="12198350" cy="6261100"/>
          </a:xfrm>
          <a:prstGeom prst="round2SameRect">
            <a:avLst>
              <a:gd name="adj1" fmla="val 3086"/>
              <a:gd name="adj2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0935335" y="311785"/>
            <a:ext cx="228600" cy="2286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814685" y="18415"/>
            <a:ext cx="136715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1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14325" y="805180"/>
            <a:ext cx="299656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2. Feature Engineering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96900" y="1227455"/>
            <a:ext cx="242951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solidFill>
                  <a:srgbClr val="333F50"/>
                </a:solidFill>
                <a:latin typeface="에스코어 드림 4 Regular" charset="0"/>
                <a:ea typeface="에스코어 드림 4 Regular" charset="0"/>
              </a:rPr>
              <a:t>(1) 개요</a:t>
            </a:r>
            <a:endParaRPr lang="ko-KR" altLang="en-US" sz="1600">
              <a:solidFill>
                <a:srgbClr val="333F50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10800000">
            <a:off x="9135745" y="2016760"/>
            <a:ext cx="2493645" cy="2833370"/>
          </a:xfrm>
          <a:prstGeom prst="leftArrow">
            <a:avLst>
              <a:gd name="adj1" fmla="val 50000"/>
              <a:gd name="adj2" fmla="val 61949"/>
            </a:avLst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6567170" y="2724785"/>
            <a:ext cx="2573020" cy="14141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10800000">
            <a:off x="1444625" y="2723515"/>
            <a:ext cx="1522095" cy="1415415"/>
          </a:xfrm>
          <a:prstGeom prst="flowChartDelay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2931795" y="2724785"/>
            <a:ext cx="2573020" cy="14141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2915920" y="2724785"/>
            <a:ext cx="2573020" cy="1414145"/>
          </a:xfrm>
          <a:prstGeom prst="rect">
            <a:avLst/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>
            <a:off x="3995420" y="2724785"/>
            <a:ext cx="2573020" cy="14141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666240" y="2978785"/>
            <a:ext cx="228854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Feature Importance</a:t>
            </a:r>
            <a:endParaRPr lang="ko-KR" altLang="en-US" sz="1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666240" y="3566160"/>
            <a:ext cx="228854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다중 공선성 확인</a:t>
            </a:r>
            <a:endParaRPr lang="ko-KR" altLang="en-US" sz="1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8" name="Rect 0"/>
          <p:cNvSpPr txBox="1">
            <a:spLocks/>
          </p:cNvSpPr>
          <p:nvPr/>
        </p:nvSpPr>
        <p:spPr>
          <a:xfrm>
            <a:off x="4135120" y="2978785"/>
            <a:ext cx="228854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Random Forest</a:t>
            </a:r>
            <a:endParaRPr lang="ko-KR" altLang="en-US" sz="1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>
            <a:off x="4135120" y="3566160"/>
            <a:ext cx="228854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VIF</a:t>
            </a:r>
            <a:endParaRPr lang="ko-KR" altLang="en-US" sz="1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cxnSp>
        <p:nvCxnSpPr>
          <p:cNvPr id="40" name="Rect 0"/>
          <p:cNvCxnSpPr/>
          <p:nvPr/>
        </p:nvCxnSpPr>
        <p:spPr>
          <a:xfrm flipV="1">
            <a:off x="1477010" y="3422650"/>
            <a:ext cx="7739380" cy="7620"/>
          </a:xfrm>
          <a:prstGeom prst="straightConnector1">
            <a:avLst/>
          </a:prstGeom>
          <a:ln w="28575" cap="flat" cmpd="sng">
            <a:solidFill>
              <a:schemeClr val="bg2">
                <a:lumMod val="90000"/>
                <a:lumOff val="0"/>
                <a:alpha val="100000"/>
              </a:schemeClr>
            </a:solidFill>
            <a:prstDash val="sysDot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 0"/>
          <p:cNvSpPr txBox="1">
            <a:spLocks/>
          </p:cNvSpPr>
          <p:nvPr/>
        </p:nvSpPr>
        <p:spPr>
          <a:xfrm>
            <a:off x="6628130" y="2971165"/>
            <a:ext cx="244538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Importances &gt;= 0.005</a:t>
            </a:r>
            <a:endParaRPr lang="ko-KR" altLang="en-US" sz="1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>
            <a:off x="6778625" y="3566795"/>
            <a:ext cx="228854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VIF Factor &lt; 7</a:t>
            </a:r>
            <a:endParaRPr lang="ko-KR" altLang="en-US" sz="1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9116060" y="3140710"/>
            <a:ext cx="2288540" cy="586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Feature Importance</a:t>
            </a:r>
            <a:endParaRPr lang="ko-KR" altLang="en-US" sz="1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  <a:p>
            <a:pPr marL="0" indent="0" algn="ctr" latinLnBrk="0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활용 결정</a:t>
            </a:r>
            <a:endParaRPr lang="ko-KR" altLang="en-US" sz="16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cxnSp>
        <p:nvCxnSpPr>
          <p:cNvPr id="44" name="Rect 0"/>
          <p:cNvCxnSpPr/>
          <p:nvPr/>
        </p:nvCxnSpPr>
        <p:spPr>
          <a:xfrm>
            <a:off x="7914005" y="4310380"/>
            <a:ext cx="1905" cy="721360"/>
          </a:xfrm>
          <a:prstGeom prst="straightConnector1">
            <a:avLst/>
          </a:prstGeom>
          <a:ln w="12700" cap="flat" cmpd="sng">
            <a:solidFill>
              <a:srgbClr val="B4C6E7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t 0"/>
          <p:cNvCxnSpPr/>
          <p:nvPr/>
        </p:nvCxnSpPr>
        <p:spPr>
          <a:xfrm flipV="1">
            <a:off x="7913370" y="1873885"/>
            <a:ext cx="2540" cy="721360"/>
          </a:xfrm>
          <a:prstGeom prst="straightConnector1">
            <a:avLst/>
          </a:prstGeom>
          <a:ln w="12700" cap="flat" cmpd="sng">
            <a:solidFill>
              <a:srgbClr val="B4C6E7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 0"/>
          <p:cNvSpPr txBox="1">
            <a:spLocks/>
          </p:cNvSpPr>
          <p:nvPr/>
        </p:nvSpPr>
        <p:spPr>
          <a:xfrm>
            <a:off x="6310630" y="921385"/>
            <a:ext cx="993140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>
                <a:solidFill>
                  <a:srgbClr val="B4C6E7"/>
                </a:solidFill>
                <a:latin typeface="Noto Sans KR Black" charset="0"/>
                <a:ea typeface="Noto Sans KR Black" charset="0"/>
              </a:rPr>
              <a:t>[</a:t>
            </a:r>
            <a:endParaRPr lang="ko-KR" altLang="en-US" sz="4800">
              <a:solidFill>
                <a:srgbClr val="B4C6E7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9129395" y="921385"/>
            <a:ext cx="993140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>
                <a:solidFill>
                  <a:srgbClr val="B4C6E7"/>
                </a:solidFill>
                <a:latin typeface="Noto Sans KR Black" charset="0"/>
                <a:ea typeface="Noto Sans KR Black" charset="0"/>
              </a:rPr>
              <a:t>]</a:t>
            </a:r>
            <a:endParaRPr lang="ko-KR" altLang="en-US" sz="4800">
              <a:solidFill>
                <a:srgbClr val="B4C6E7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>
            <a:off x="6309995" y="5088890"/>
            <a:ext cx="993140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>
                <a:solidFill>
                  <a:srgbClr val="B4C6E7"/>
                </a:solidFill>
                <a:latin typeface="Noto Sans KR Black" charset="0"/>
                <a:ea typeface="Noto Sans KR Black" charset="0"/>
              </a:rPr>
              <a:t>[</a:t>
            </a:r>
            <a:endParaRPr lang="ko-KR" altLang="en-US" sz="4800">
              <a:solidFill>
                <a:srgbClr val="B4C6E7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9" name="Rect 0"/>
          <p:cNvSpPr txBox="1">
            <a:spLocks/>
          </p:cNvSpPr>
          <p:nvPr/>
        </p:nvSpPr>
        <p:spPr>
          <a:xfrm>
            <a:off x="9128760" y="5088890"/>
            <a:ext cx="993140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4800">
                <a:solidFill>
                  <a:srgbClr val="B4C6E7"/>
                </a:solidFill>
                <a:latin typeface="Noto Sans KR Black" charset="0"/>
                <a:ea typeface="Noto Sans KR Black" charset="0"/>
              </a:rPr>
              <a:t>]</a:t>
            </a:r>
            <a:endParaRPr lang="ko-KR" altLang="en-US" sz="4800">
              <a:solidFill>
                <a:srgbClr val="B4C6E7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50" name="Rect 0"/>
          <p:cNvSpPr txBox="1">
            <a:spLocks/>
          </p:cNvSpPr>
          <p:nvPr/>
        </p:nvSpPr>
        <p:spPr>
          <a:xfrm>
            <a:off x="6540500" y="1032510"/>
            <a:ext cx="2754630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200">
                <a:latin typeface="에스코어 드림 4 Regular" charset="0"/>
                <a:ea typeface="에스코어 드림 4 Regular" charset="0"/>
              </a:rPr>
              <a:t>WalkDistance, weaponsAcquired</a:t>
            </a:r>
            <a:endParaRPr lang="ko-KR" altLang="en-US" sz="1200">
              <a:latin typeface="에스코어 드림 4 Regular" charset="0"/>
              <a:ea typeface="에스코어 드림 4 Regular" charset="0"/>
            </a:endParaRPr>
          </a:p>
          <a:p>
            <a:pPr marL="0" indent="0" algn="ctr" hangingPunct="1"/>
            <a:r>
              <a:rPr sz="1200">
                <a:latin typeface="에스코어 드림 4 Regular" charset="0"/>
                <a:ea typeface="에스코어 드림 4 Regular" charset="0"/>
              </a:rPr>
              <a:t>Boosts, heals, damageDealt 등</a:t>
            </a:r>
            <a:endParaRPr lang="ko-KR" altLang="en-US" sz="1200">
              <a:latin typeface="에스코어 드림 4 Regular" charset="0"/>
              <a:ea typeface="에스코어 드림 4 Regular" charset="0"/>
            </a:endParaRPr>
          </a:p>
          <a:p>
            <a:pPr marL="0" indent="0" algn="ctr" hangingPunct="1"/>
            <a:r>
              <a:rPr sz="1200">
                <a:latin typeface="에스코어 드림 4 Regular" charset="0"/>
                <a:ea typeface="에스코어 드림 4 Regular" charset="0"/>
              </a:rPr>
              <a:t>총 20개 features</a:t>
            </a:r>
            <a:endParaRPr lang="ko-KR" altLang="en-US" sz="1200"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6532880" y="5231765"/>
            <a:ext cx="2754630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200">
                <a:latin typeface="에스코어 드림 4 Regular" charset="0"/>
                <a:ea typeface="에스코어 드림 4 Regular" charset="0"/>
              </a:rPr>
              <a:t>roadKills, vehicleDestroys</a:t>
            </a:r>
            <a:endParaRPr lang="ko-KR" altLang="en-US" sz="1200">
              <a:latin typeface="에스코어 드림 4 Regular" charset="0"/>
              <a:ea typeface="에스코어 드림 4 Regular" charset="0"/>
            </a:endParaRPr>
          </a:p>
          <a:p>
            <a:pPr marL="0" indent="0" algn="ctr" hangingPunct="1"/>
            <a:r>
              <a:rPr sz="1200">
                <a:latin typeface="에스코어 드림 4 Regular" charset="0"/>
                <a:ea typeface="에스코어 드림 4 Regular" charset="0"/>
              </a:rPr>
              <a:t>teamKills, swimDistance 등</a:t>
            </a:r>
            <a:endParaRPr lang="ko-KR" altLang="en-US" sz="1200">
              <a:latin typeface="에스코어 드림 4 Regular" charset="0"/>
              <a:ea typeface="에스코어 드림 4 Regular" charset="0"/>
            </a:endParaRPr>
          </a:p>
          <a:p>
            <a:pPr marL="0" indent="0" algn="ctr" hangingPunct="1"/>
            <a:r>
              <a:rPr sz="1200">
                <a:latin typeface="에스코어 드림 4 Regular" charset="0"/>
                <a:ea typeface="에스코어 드림 4 Regular" charset="0"/>
              </a:rPr>
              <a:t>총 19개 features</a:t>
            </a:r>
            <a:endParaRPr lang="ko-KR" altLang="en-US" sz="1200">
              <a:latin typeface="에스코어 드림 4 Regular" charset="0"/>
              <a:ea typeface="에스코어 드림 4 Regular" charset="0"/>
            </a:endParaRPr>
          </a:p>
        </p:txBody>
      </p:sp>
      <p:pic>
        <p:nvPicPr>
          <p:cNvPr id="52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705" y="2818130"/>
            <a:ext cx="7173595" cy="40405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" t="7713" r="67" b="79433"/>
          <a:stretch>
            <a:fillRect/>
          </a:stretch>
        </p:blipFill>
        <p:spPr>
          <a:xfrm>
            <a:off x="-16510" y="0"/>
            <a:ext cx="12207875" cy="832485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-11430" y="0"/>
            <a:ext cx="12202160" cy="918845"/>
          </a:xfrm>
          <a:prstGeom prst="rect">
            <a:avLst/>
          </a:prstGeom>
          <a:solidFill>
            <a:schemeClr val="tx1">
              <a:alpha val="7496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91440" y="57150"/>
            <a:ext cx="10824210" cy="5245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800" b="0" i="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PUBG Finish Placement Prediction</a:t>
            </a:r>
            <a:endParaRPr lang="ko-KR" altLang="en-US" sz="2800" b="0" i="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1229340" y="311785"/>
            <a:ext cx="228600" cy="2286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1514455" y="311785"/>
            <a:ext cx="228600" cy="228600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808460" y="311785"/>
            <a:ext cx="228600" cy="228600"/>
          </a:xfrm>
          <a:prstGeom prst="ellipse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-8255" y="596900"/>
            <a:ext cx="12198985" cy="6261735"/>
          </a:xfrm>
          <a:prstGeom prst="round2SameRect">
            <a:avLst>
              <a:gd name="adj1" fmla="val 3086"/>
              <a:gd name="adj2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2032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0935335" y="311785"/>
            <a:ext cx="228600" cy="2286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814685" y="18415"/>
            <a:ext cx="136715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400">
                <a:solidFill>
                  <a:schemeClr val="bg1"/>
                </a:solidFill>
                <a:latin typeface="Black Han Sans" charset="0"/>
                <a:ea typeface="Black Han Sans" charset="0"/>
              </a:rPr>
              <a:t>프로젝트34조</a:t>
            </a:r>
            <a:endParaRPr lang="ko-KR" altLang="en-US" sz="1400">
              <a:solidFill>
                <a:schemeClr val="bg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314325" y="805180"/>
            <a:ext cx="299656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rgbClr val="333F50"/>
                </a:solidFill>
                <a:latin typeface="Noto Sans KR Black" charset="0"/>
                <a:ea typeface="Noto Sans KR Black" charset="0"/>
              </a:rPr>
              <a:t>2. Feature Engineering</a:t>
            </a:r>
            <a:endParaRPr lang="ko-KR" altLang="en-US" sz="1800">
              <a:solidFill>
                <a:srgbClr val="333F50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96900" y="1227455"/>
            <a:ext cx="242951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solidFill>
                  <a:srgbClr val="333F50"/>
                </a:solidFill>
                <a:latin typeface="에스코어 드림 4 Regular" charset="0"/>
                <a:ea typeface="에스코어 드림 4 Regular" charset="0"/>
              </a:rPr>
              <a:t>(2) Feature Importance</a:t>
            </a:r>
            <a:endParaRPr lang="ko-KR" altLang="en-US" sz="1600">
              <a:solidFill>
                <a:srgbClr val="333F50"/>
              </a:solidFill>
              <a:latin typeface="에스코어 드림 4 Regular" charset="0"/>
              <a:ea typeface="에스코어 드림 4 Regular" charset="0"/>
            </a:endParaRPr>
          </a:p>
        </p:txBody>
      </p:sp>
      <p:pic>
        <p:nvPicPr>
          <p:cNvPr id="23" name="그림 69" descr="C:/Users/LSH/AppData/Roaming/PolarisOffice9/ETemp/7316_23766064/fImage20686134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1645285"/>
            <a:ext cx="4634865" cy="5057775"/>
          </a:xfrm>
          <a:prstGeom prst="rect">
            <a:avLst/>
          </a:prstGeom>
          <a:noFill/>
        </p:spPr>
      </p:pic>
      <p:sp>
        <p:nvSpPr>
          <p:cNvPr id="47" name="도형 131"/>
          <p:cNvSpPr>
            <a:spLocks/>
          </p:cNvSpPr>
          <p:nvPr/>
        </p:nvSpPr>
        <p:spPr>
          <a:xfrm>
            <a:off x="6096000" y="590550"/>
            <a:ext cx="6096635" cy="6268085"/>
          </a:xfrm>
          <a:prstGeom prst="round1Rect">
            <a:avLst>
              <a:gd name="adj" fmla="val 3444"/>
            </a:avLst>
          </a:prstGeom>
          <a:solidFill>
            <a:srgbClr val="20386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70"/>
          <p:cNvSpPr txBox="1">
            <a:spLocks/>
          </p:cNvSpPr>
          <p:nvPr/>
        </p:nvSpPr>
        <p:spPr>
          <a:xfrm>
            <a:off x="6436360" y="939165"/>
            <a:ext cx="31337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중요도 Best 5 Features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5" name="텍스트 상자 71"/>
          <p:cNvSpPr txBox="1">
            <a:spLocks/>
          </p:cNvSpPr>
          <p:nvPr/>
        </p:nvSpPr>
        <p:spPr>
          <a:xfrm>
            <a:off x="6436360" y="3971925"/>
            <a:ext cx="35572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컴퓨터의 선택을 못 받은 Features</a:t>
            </a:r>
            <a:endParaRPr lang="ko-KR" altLang="en-US" sz="1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9" name="도형 12"/>
          <p:cNvSpPr>
            <a:spLocks/>
          </p:cNvSpPr>
          <p:nvPr/>
        </p:nvSpPr>
        <p:spPr>
          <a:xfrm>
            <a:off x="5842635" y="3206115"/>
            <a:ext cx="487680" cy="437515"/>
          </a:xfrm>
          <a:prstGeom prst="roundRect">
            <a:avLst/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Black Han Sans" charset="0"/>
                <a:ea typeface="Black Han Sans" charset="0"/>
              </a:rPr>
              <a:t>&gt;</a:t>
            </a:r>
            <a:endParaRPr lang="ko-KR" altLang="en-US" sz="1800">
              <a:solidFill>
                <a:schemeClr val="tx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31" name="텍스트 상자 87"/>
          <p:cNvSpPr txBox="1">
            <a:spLocks/>
          </p:cNvSpPr>
          <p:nvPr/>
        </p:nvSpPr>
        <p:spPr>
          <a:xfrm>
            <a:off x="6858000" y="1407795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latin typeface="에스코어 드림 4 Regular" charset="0"/>
                <a:ea typeface="에스코어 드림 4 Regular" charset="0"/>
              </a:rPr>
              <a:t>walkDistance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2" name="텍스트 상자 88"/>
          <p:cNvSpPr txBox="1">
            <a:spLocks/>
          </p:cNvSpPr>
          <p:nvPr/>
        </p:nvSpPr>
        <p:spPr>
          <a:xfrm>
            <a:off x="6276975" y="1301115"/>
            <a:ext cx="3086735" cy="17849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1000">
                <a:solidFill>
                  <a:schemeClr val="bg1"/>
                </a:solidFill>
                <a:latin typeface="Noto Sans KR Light" charset="0"/>
                <a:ea typeface="Noto Sans KR Light" charset="0"/>
              </a:rPr>
              <a:t>(</a:t>
            </a:r>
            <a:endParaRPr lang="ko-KR" altLang="en-US" sz="11000">
              <a:solidFill>
                <a:schemeClr val="bg1"/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33" name="텍스트 상자 89"/>
          <p:cNvSpPr txBox="1">
            <a:spLocks/>
          </p:cNvSpPr>
          <p:nvPr/>
        </p:nvSpPr>
        <p:spPr>
          <a:xfrm>
            <a:off x="6858000" y="1757680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weaponsAcquired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4" name="텍스트 상자 90"/>
          <p:cNvSpPr txBox="1">
            <a:spLocks/>
          </p:cNvSpPr>
          <p:nvPr/>
        </p:nvSpPr>
        <p:spPr>
          <a:xfrm>
            <a:off x="6853555" y="2112010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boosts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5" name="텍스트 상자 91"/>
          <p:cNvSpPr txBox="1">
            <a:spLocks/>
          </p:cNvSpPr>
          <p:nvPr/>
        </p:nvSpPr>
        <p:spPr>
          <a:xfrm>
            <a:off x="6853555" y="2463165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heals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6" name="텍스트 상자 92"/>
          <p:cNvSpPr txBox="1">
            <a:spLocks/>
          </p:cNvSpPr>
          <p:nvPr/>
        </p:nvSpPr>
        <p:spPr>
          <a:xfrm>
            <a:off x="6853555" y="2813050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damageDealt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7" name="도형 93"/>
          <p:cNvSpPr>
            <a:spLocks/>
          </p:cNvSpPr>
          <p:nvPr/>
        </p:nvSpPr>
        <p:spPr>
          <a:xfrm>
            <a:off x="8790940" y="2115820"/>
            <a:ext cx="487680" cy="437515"/>
          </a:xfrm>
          <a:prstGeom prst="roundRect">
            <a:avLst/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Black Han Sans" charset="0"/>
                <a:ea typeface="Black Han Sans" charset="0"/>
              </a:rPr>
              <a:t>&gt;</a:t>
            </a:r>
            <a:endParaRPr lang="ko-KR" altLang="en-US" sz="1800">
              <a:solidFill>
                <a:schemeClr val="tx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38" name="텍스트 상자 94"/>
          <p:cNvSpPr txBox="1">
            <a:spLocks/>
          </p:cNvSpPr>
          <p:nvPr/>
        </p:nvSpPr>
        <p:spPr>
          <a:xfrm>
            <a:off x="9431655" y="1951355"/>
            <a:ext cx="2736850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>
              <a:lnSpc>
                <a:spcPct val="150000"/>
              </a:lnSpc>
              <a:buFontTx/>
              <a:buNone/>
            </a:pPr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모델학습에 영향이 클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  <a:p>
            <a:pPr marL="0" indent="0" algn="ctr" hangingPunct="1">
              <a:lnSpc>
                <a:spcPct val="150000"/>
              </a:lnSpc>
              <a:buFontTx/>
              <a:buNone/>
            </a:pPr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Feature로 자세한 분석 필요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39" name="텍스트 상자 97"/>
          <p:cNvSpPr txBox="1">
            <a:spLocks/>
          </p:cNvSpPr>
          <p:nvPr/>
        </p:nvSpPr>
        <p:spPr>
          <a:xfrm>
            <a:off x="6879590" y="4437380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vehicleDestroys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0" name="텍스트 상자 98"/>
          <p:cNvSpPr txBox="1">
            <a:spLocks/>
          </p:cNvSpPr>
          <p:nvPr/>
        </p:nvSpPr>
        <p:spPr>
          <a:xfrm>
            <a:off x="6875145" y="4820920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teamKills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1" name="텍스트 상자 99"/>
          <p:cNvSpPr txBox="1">
            <a:spLocks/>
          </p:cNvSpPr>
          <p:nvPr/>
        </p:nvSpPr>
        <p:spPr>
          <a:xfrm>
            <a:off x="6879590" y="5203825"/>
            <a:ext cx="252666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roadKills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2" name="텍스트 상자 100"/>
          <p:cNvSpPr txBox="1">
            <a:spLocks/>
          </p:cNvSpPr>
          <p:nvPr/>
        </p:nvSpPr>
        <p:spPr>
          <a:xfrm>
            <a:off x="6875145" y="5587365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rankPoints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3" name="텍스트 상자 101"/>
          <p:cNvSpPr txBox="1">
            <a:spLocks/>
          </p:cNvSpPr>
          <p:nvPr/>
        </p:nvSpPr>
        <p:spPr>
          <a:xfrm>
            <a:off x="6884035" y="5978525"/>
            <a:ext cx="250571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revives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  <p:sp>
        <p:nvSpPr>
          <p:cNvPr id="44" name="도형 102"/>
          <p:cNvSpPr>
            <a:spLocks/>
          </p:cNvSpPr>
          <p:nvPr/>
        </p:nvSpPr>
        <p:spPr>
          <a:xfrm>
            <a:off x="8783320" y="5172075"/>
            <a:ext cx="487680" cy="437515"/>
          </a:xfrm>
          <a:prstGeom prst="roundRect">
            <a:avLst/>
          </a:prstGeom>
          <a:solidFill>
            <a:srgbClr val="F1C40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solidFill>
                  <a:schemeClr val="tx1"/>
                </a:solidFill>
                <a:latin typeface="Black Han Sans" charset="0"/>
                <a:ea typeface="Black Han Sans" charset="0"/>
              </a:rPr>
              <a:t>&gt;</a:t>
            </a:r>
            <a:endParaRPr lang="ko-KR" altLang="en-US" sz="1800">
              <a:solidFill>
                <a:schemeClr val="tx1"/>
              </a:solidFill>
              <a:latin typeface="Black Han Sans" charset="0"/>
              <a:ea typeface="Black Han Sans" charset="0"/>
            </a:endParaRPr>
          </a:p>
        </p:txBody>
      </p:sp>
      <p:sp>
        <p:nvSpPr>
          <p:cNvPr id="45" name="텍스트 상자 103"/>
          <p:cNvSpPr txBox="1">
            <a:spLocks/>
          </p:cNvSpPr>
          <p:nvPr/>
        </p:nvSpPr>
        <p:spPr>
          <a:xfrm>
            <a:off x="6276975" y="4401185"/>
            <a:ext cx="3086735" cy="17849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1000">
                <a:solidFill>
                  <a:schemeClr val="bg1"/>
                </a:solidFill>
                <a:latin typeface="Noto Sans KR Light" charset="0"/>
                <a:ea typeface="Noto Sans KR Light" charset="0"/>
              </a:rPr>
              <a:t>(</a:t>
            </a:r>
            <a:endParaRPr lang="ko-KR" altLang="en-US" sz="11000">
              <a:solidFill>
                <a:schemeClr val="bg1"/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46" name="텍스트 상자 125"/>
          <p:cNvSpPr txBox="1">
            <a:spLocks/>
          </p:cNvSpPr>
          <p:nvPr/>
        </p:nvSpPr>
        <p:spPr>
          <a:xfrm>
            <a:off x="9504680" y="4795520"/>
            <a:ext cx="2505710" cy="12001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>
              <a:lnSpc>
                <a:spcPct val="150000"/>
              </a:lnSpc>
              <a:buFontTx/>
              <a:buNone/>
            </a:pPr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상대적으로 중요도가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  <a:p>
            <a:pPr marL="0" indent="0" algn="ctr" hangingPunct="1">
              <a:lnSpc>
                <a:spcPct val="150000"/>
              </a:lnSpc>
              <a:buFontTx/>
              <a:buNone/>
            </a:pPr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낮은 Features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  <a:p>
            <a:pPr marL="0" indent="0" algn="ctr" hangingPunct="1">
              <a:lnSpc>
                <a:spcPct val="150000"/>
              </a:lnSpc>
              <a:buFontTx/>
              <a:buNone/>
            </a:pPr>
            <a:r>
              <a:rPr sz="160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제외 고려</a:t>
            </a:r>
            <a:endParaRPr lang="ko-KR" altLang="en-US" sz="1600">
              <a:solidFill>
                <a:schemeClr val="bg1"/>
              </a:solidFill>
              <a:latin typeface="에스코어 드림 4 Regular" charset="0"/>
              <a:ea typeface="에스코어 드림 4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17</Pages>
  <Words>738</Words>
  <Characters>0</Characters>
  <Application>Microsoft Office PowerPoint</Application>
  <DocSecurity>0</DocSecurity>
  <PresentationFormat>사용자 지정</PresentationFormat>
  <Lines>0</Lines>
  <Paragraphs>302</Paragraphs>
  <Slides>17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LSH</dc:creator>
  <cp:lastModifiedBy>Home</cp:lastModifiedBy>
  <cp:revision>3</cp:revision>
  <dcterms:modified xsi:type="dcterms:W3CDTF">2022-11-15T02:33:50Z</dcterms:modified>
  <cp:version>9.114.117.47065</cp:version>
</cp:coreProperties>
</file>